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9"/>
  </p:notesMasterIdLst>
  <p:sldIdLst>
    <p:sldId id="256" r:id="rId2"/>
    <p:sldId id="257" r:id="rId3"/>
    <p:sldId id="258" r:id="rId4"/>
    <p:sldId id="291" r:id="rId5"/>
    <p:sldId id="259" r:id="rId6"/>
    <p:sldId id="260" r:id="rId7"/>
    <p:sldId id="292" r:id="rId8"/>
    <p:sldId id="261" r:id="rId9"/>
    <p:sldId id="262" r:id="rId10"/>
    <p:sldId id="276" r:id="rId11"/>
    <p:sldId id="282" r:id="rId12"/>
    <p:sldId id="287" r:id="rId13"/>
    <p:sldId id="263" r:id="rId14"/>
    <p:sldId id="279" r:id="rId15"/>
    <p:sldId id="284" r:id="rId16"/>
    <p:sldId id="288" r:id="rId17"/>
    <p:sldId id="264" r:id="rId18"/>
    <p:sldId id="280" r:id="rId19"/>
    <p:sldId id="285" r:id="rId20"/>
    <p:sldId id="289" r:id="rId21"/>
    <p:sldId id="265" r:id="rId22"/>
    <p:sldId id="281" r:id="rId23"/>
    <p:sldId id="286" r:id="rId24"/>
    <p:sldId id="290" r:id="rId25"/>
    <p:sldId id="266" r:id="rId26"/>
    <p:sldId id="294" r:id="rId27"/>
    <p:sldId id="267" r:id="rId28"/>
    <p:sldId id="293" r:id="rId29"/>
    <p:sldId id="268" r:id="rId30"/>
    <p:sldId id="269" r:id="rId31"/>
    <p:sldId id="270" r:id="rId32"/>
    <p:sldId id="271" r:id="rId33"/>
    <p:sldId id="272" r:id="rId34"/>
    <p:sldId id="273" r:id="rId35"/>
    <p:sldId id="274" r:id="rId36"/>
    <p:sldId id="275" r:id="rId37"/>
    <p:sldId id="28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127" autoAdjust="0"/>
  </p:normalViewPr>
  <p:slideViewPr>
    <p:cSldViewPr snapToGrid="0">
      <p:cViewPr varScale="1">
        <p:scale>
          <a:sx n="75" d="100"/>
          <a:sy n="75" d="100"/>
        </p:scale>
        <p:origin x="294"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DD7330-3399-445A-83D6-C40EC1D1B178}"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GB"/>
        </a:p>
      </dgm:t>
    </dgm:pt>
    <dgm:pt modelId="{DD14C944-CA78-4BA1-81B1-352E42CFC282}">
      <dgm:prSet phldrT="[Text]"/>
      <dgm:spPr/>
      <dgm:t>
        <a:bodyPr/>
        <a:lstStyle/>
        <a:p>
          <a:r>
            <a:rPr lang="en-GB" dirty="0" smtClean="0"/>
            <a:t>PICTURE</a:t>
          </a:r>
          <a:endParaRPr lang="en-GB" dirty="0"/>
        </a:p>
      </dgm:t>
    </dgm:pt>
    <dgm:pt modelId="{8F3F1B31-56DE-4E75-BEEC-78A5CB1082C3}" type="parTrans" cxnId="{87D3DF4A-2451-441F-8C16-798BED08F4AA}">
      <dgm:prSet/>
      <dgm:spPr/>
      <dgm:t>
        <a:bodyPr/>
        <a:lstStyle/>
        <a:p>
          <a:endParaRPr lang="en-GB"/>
        </a:p>
      </dgm:t>
    </dgm:pt>
    <dgm:pt modelId="{904107CD-0259-48C5-B760-03305BE5F62D}" type="sibTrans" cxnId="{87D3DF4A-2451-441F-8C16-798BED08F4AA}">
      <dgm:prSet/>
      <dgm:spPr/>
      <dgm:t>
        <a:bodyPr/>
        <a:lstStyle/>
        <a:p>
          <a:endParaRPr lang="en-GB"/>
        </a:p>
      </dgm:t>
    </dgm:pt>
    <dgm:pt modelId="{3D3B2A47-AD2D-4DF7-BC09-605CCA0B8A26}">
      <dgm:prSet phldrT="[Text]"/>
      <dgm:spPr/>
      <dgm:t>
        <a:bodyPr/>
        <a:lstStyle/>
        <a:p>
          <a:r>
            <a:rPr lang="en-GB" dirty="0" smtClean="0"/>
            <a:t>WORDS</a:t>
          </a:r>
          <a:endParaRPr lang="en-GB" dirty="0"/>
        </a:p>
      </dgm:t>
    </dgm:pt>
    <dgm:pt modelId="{EE574C35-E138-48B5-8004-374280737FEA}" type="parTrans" cxnId="{BD4C1D71-0F20-45A0-B898-01830A1D71B7}">
      <dgm:prSet/>
      <dgm:spPr/>
      <dgm:t>
        <a:bodyPr/>
        <a:lstStyle/>
        <a:p>
          <a:endParaRPr lang="en-GB"/>
        </a:p>
      </dgm:t>
    </dgm:pt>
    <dgm:pt modelId="{818F2AC3-A747-4B68-8F9B-37F6EC5648A5}" type="sibTrans" cxnId="{BD4C1D71-0F20-45A0-B898-01830A1D71B7}">
      <dgm:prSet/>
      <dgm:spPr/>
      <dgm:t>
        <a:bodyPr/>
        <a:lstStyle/>
        <a:p>
          <a:endParaRPr lang="en-GB"/>
        </a:p>
      </dgm:t>
    </dgm:pt>
    <dgm:pt modelId="{341658D2-906C-4B72-915C-800512CA56AA}" type="pres">
      <dgm:prSet presAssocID="{60DD7330-3399-445A-83D6-C40EC1D1B178}" presName="cycle" presStyleCnt="0">
        <dgm:presLayoutVars>
          <dgm:dir/>
          <dgm:resizeHandles val="exact"/>
        </dgm:presLayoutVars>
      </dgm:prSet>
      <dgm:spPr/>
      <dgm:t>
        <a:bodyPr/>
        <a:lstStyle/>
        <a:p>
          <a:endParaRPr lang="en-GB"/>
        </a:p>
      </dgm:t>
    </dgm:pt>
    <dgm:pt modelId="{584887FA-D9B0-4F9C-B3E6-FBB24675CE79}" type="pres">
      <dgm:prSet presAssocID="{DD14C944-CA78-4BA1-81B1-352E42CFC282}" presName="arrow" presStyleLbl="node1" presStyleIdx="0" presStyleCnt="2">
        <dgm:presLayoutVars>
          <dgm:bulletEnabled val="1"/>
        </dgm:presLayoutVars>
      </dgm:prSet>
      <dgm:spPr/>
      <dgm:t>
        <a:bodyPr/>
        <a:lstStyle/>
        <a:p>
          <a:endParaRPr lang="en-GB"/>
        </a:p>
      </dgm:t>
    </dgm:pt>
    <dgm:pt modelId="{765F319F-C7EA-41F8-8193-CC565306E8B5}" type="pres">
      <dgm:prSet presAssocID="{3D3B2A47-AD2D-4DF7-BC09-605CCA0B8A26}" presName="arrow" presStyleLbl="node1" presStyleIdx="1" presStyleCnt="2">
        <dgm:presLayoutVars>
          <dgm:bulletEnabled val="1"/>
        </dgm:presLayoutVars>
      </dgm:prSet>
      <dgm:spPr/>
      <dgm:t>
        <a:bodyPr/>
        <a:lstStyle/>
        <a:p>
          <a:endParaRPr lang="en-GB"/>
        </a:p>
      </dgm:t>
    </dgm:pt>
  </dgm:ptLst>
  <dgm:cxnLst>
    <dgm:cxn modelId="{AC60EB7D-B607-4D92-A784-1F8BE977FC09}" type="presOf" srcId="{DD14C944-CA78-4BA1-81B1-352E42CFC282}" destId="{584887FA-D9B0-4F9C-B3E6-FBB24675CE79}" srcOrd="0" destOrd="0" presId="urn:microsoft.com/office/officeart/2005/8/layout/arrow1"/>
    <dgm:cxn modelId="{9E5508D8-8544-4587-8347-4BC5C113353E}" type="presOf" srcId="{60DD7330-3399-445A-83D6-C40EC1D1B178}" destId="{341658D2-906C-4B72-915C-800512CA56AA}" srcOrd="0" destOrd="0" presId="urn:microsoft.com/office/officeart/2005/8/layout/arrow1"/>
    <dgm:cxn modelId="{BD4C1D71-0F20-45A0-B898-01830A1D71B7}" srcId="{60DD7330-3399-445A-83D6-C40EC1D1B178}" destId="{3D3B2A47-AD2D-4DF7-BC09-605CCA0B8A26}" srcOrd="1" destOrd="0" parTransId="{EE574C35-E138-48B5-8004-374280737FEA}" sibTransId="{818F2AC3-A747-4B68-8F9B-37F6EC5648A5}"/>
    <dgm:cxn modelId="{87D3DF4A-2451-441F-8C16-798BED08F4AA}" srcId="{60DD7330-3399-445A-83D6-C40EC1D1B178}" destId="{DD14C944-CA78-4BA1-81B1-352E42CFC282}" srcOrd="0" destOrd="0" parTransId="{8F3F1B31-56DE-4E75-BEEC-78A5CB1082C3}" sibTransId="{904107CD-0259-48C5-B760-03305BE5F62D}"/>
    <dgm:cxn modelId="{02BD6997-9172-4D51-BF23-5F3FEA908083}" type="presOf" srcId="{3D3B2A47-AD2D-4DF7-BC09-605CCA0B8A26}" destId="{765F319F-C7EA-41F8-8193-CC565306E8B5}" srcOrd="0" destOrd="0" presId="urn:microsoft.com/office/officeart/2005/8/layout/arrow1"/>
    <dgm:cxn modelId="{024C84F4-C729-4226-A7FD-893077258904}" type="presParOf" srcId="{341658D2-906C-4B72-915C-800512CA56AA}" destId="{584887FA-D9B0-4F9C-B3E6-FBB24675CE79}" srcOrd="0" destOrd="0" presId="urn:microsoft.com/office/officeart/2005/8/layout/arrow1"/>
    <dgm:cxn modelId="{226DB978-2A39-4D72-B298-DC0A55C82660}" type="presParOf" srcId="{341658D2-906C-4B72-915C-800512CA56AA}" destId="{765F319F-C7EA-41F8-8193-CC565306E8B5}" srcOrd="1" destOrd="0" presId="urn:microsoft.com/office/officeart/2005/8/layout/arrow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185B3-CA01-4C90-A4A6-38E9DF894EF5}" type="datetimeFigureOut">
              <a:rPr lang="en-GB" smtClean="0"/>
              <a:t>10/05/2016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1CDA4-FC30-4E92-A2EC-05643BF829A5}" type="slidenum">
              <a:rPr lang="en-GB" smtClean="0"/>
              <a:t>‹#›</a:t>
            </a:fld>
            <a:endParaRPr lang="en-GB"/>
          </a:p>
        </p:txBody>
      </p:sp>
    </p:spTree>
    <p:extLst>
      <p:ext uri="{BB962C8B-B14F-4D97-AF65-F5344CB8AC3E}">
        <p14:creationId xmlns:p14="http://schemas.microsoft.com/office/powerpoint/2010/main" val="3030259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a:t>
            </a:fld>
            <a:endParaRPr lang="en-GB"/>
          </a:p>
        </p:txBody>
      </p:sp>
    </p:spTree>
    <p:extLst>
      <p:ext uri="{BB962C8B-B14F-4D97-AF65-F5344CB8AC3E}">
        <p14:creationId xmlns:p14="http://schemas.microsoft.com/office/powerpoint/2010/main" val="310923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15</a:t>
            </a:fld>
            <a:endParaRPr lang="en-GB"/>
          </a:p>
        </p:txBody>
      </p:sp>
    </p:spTree>
    <p:extLst>
      <p:ext uri="{BB962C8B-B14F-4D97-AF65-F5344CB8AC3E}">
        <p14:creationId xmlns:p14="http://schemas.microsoft.com/office/powerpoint/2010/main" val="296065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16</a:t>
            </a:fld>
            <a:endParaRPr lang="en-GB"/>
          </a:p>
        </p:txBody>
      </p:sp>
    </p:spTree>
    <p:extLst>
      <p:ext uri="{BB962C8B-B14F-4D97-AF65-F5344CB8AC3E}">
        <p14:creationId xmlns:p14="http://schemas.microsoft.com/office/powerpoint/2010/main" val="847320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b="0" dirty="0" smtClean="0">
                <a:effectLst/>
              </a:rPr>
              <a:t>Pragmatist</a:t>
            </a:r>
            <a:br>
              <a:rPr lang="en-GB" b="0" dirty="0" smtClean="0">
                <a:effectLst/>
              </a:rPr>
            </a:br>
            <a:r>
              <a:rPr lang="en-GB" b="0" dirty="0" smtClean="0">
                <a:effectLst/>
              </a:rPr>
              <a:t>These people need to be able to see how to put the learning into practice in the real world. Abstract concepts and games are of limited use unless they can see a way to put the ideas into action in their lives. Experimenters, trying out new ideas, theories and techniques to see if they </a:t>
            </a:r>
            <a:r>
              <a:rPr lang="en-GB" b="0" dirty="0" err="1" smtClean="0">
                <a:effectLst/>
              </a:rPr>
              <a:t>work.time</a:t>
            </a:r>
            <a:r>
              <a:rPr lang="en-GB" b="0" dirty="0" smtClean="0">
                <a:effectLst/>
              </a:rPr>
              <a:t> to think about how to apply learning in reality</a:t>
            </a:r>
          </a:p>
          <a:p>
            <a:pPr fontAlgn="t"/>
            <a:r>
              <a:rPr lang="en-GB" b="0" dirty="0" smtClean="0">
                <a:effectLst/>
              </a:rPr>
              <a:t>case studies</a:t>
            </a:r>
          </a:p>
          <a:p>
            <a:pPr fontAlgn="t"/>
            <a:r>
              <a:rPr lang="en-GB" b="0" dirty="0" smtClean="0">
                <a:effectLst/>
              </a:rPr>
              <a:t>problem solving</a:t>
            </a:r>
          </a:p>
          <a:p>
            <a:pPr fontAlgn="t"/>
            <a:r>
              <a:rPr lang="en-GB" b="0" dirty="0" smtClean="0">
                <a:effectLst/>
              </a:rPr>
              <a:t>discussion</a:t>
            </a:r>
          </a:p>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17</a:t>
            </a:fld>
            <a:endParaRPr lang="en-GB"/>
          </a:p>
        </p:txBody>
      </p:sp>
    </p:spTree>
    <p:extLst>
      <p:ext uri="{BB962C8B-B14F-4D97-AF65-F5344CB8AC3E}">
        <p14:creationId xmlns:p14="http://schemas.microsoft.com/office/powerpoint/2010/main" val="495837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18</a:t>
            </a:fld>
            <a:endParaRPr lang="en-GB"/>
          </a:p>
        </p:txBody>
      </p:sp>
    </p:spTree>
    <p:extLst>
      <p:ext uri="{BB962C8B-B14F-4D97-AF65-F5344CB8AC3E}">
        <p14:creationId xmlns:p14="http://schemas.microsoft.com/office/powerpoint/2010/main" val="59031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19</a:t>
            </a:fld>
            <a:endParaRPr lang="en-GB"/>
          </a:p>
        </p:txBody>
      </p:sp>
    </p:spTree>
    <p:extLst>
      <p:ext uri="{BB962C8B-B14F-4D97-AF65-F5344CB8AC3E}">
        <p14:creationId xmlns:p14="http://schemas.microsoft.com/office/powerpoint/2010/main" val="25838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20</a:t>
            </a:fld>
            <a:endParaRPr lang="en-GB"/>
          </a:p>
        </p:txBody>
      </p:sp>
    </p:spTree>
    <p:extLst>
      <p:ext uri="{BB962C8B-B14F-4D97-AF65-F5344CB8AC3E}">
        <p14:creationId xmlns:p14="http://schemas.microsoft.com/office/powerpoint/2010/main" val="90261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b="0" dirty="0" smtClean="0">
                <a:effectLst/>
              </a:rPr>
              <a:t>Theorist</a:t>
            </a:r>
            <a:br>
              <a:rPr lang="en-GB" b="0" dirty="0" smtClean="0">
                <a:effectLst/>
              </a:rPr>
            </a:br>
            <a:r>
              <a:rPr lang="en-GB" b="0" dirty="0" smtClean="0">
                <a:effectLst/>
              </a:rPr>
              <a:t>These learners like to understand the theory behind the actions. They need models, concepts and facts in order to engage in the learning process. Prefer to analyse and synthesise, drawing new information into a systematic and logical '</a:t>
            </a:r>
            <a:r>
              <a:rPr lang="en-GB" b="0" dirty="0" err="1" smtClean="0">
                <a:effectLst/>
              </a:rPr>
              <a:t>theory'.models</a:t>
            </a:r>
            <a:endParaRPr lang="en-GB" b="0" dirty="0" smtClean="0">
              <a:effectLst/>
            </a:endParaRPr>
          </a:p>
          <a:p>
            <a:pPr fontAlgn="t"/>
            <a:r>
              <a:rPr lang="en-GB" b="0" dirty="0" smtClean="0">
                <a:effectLst/>
              </a:rPr>
              <a:t>statistics</a:t>
            </a:r>
          </a:p>
          <a:p>
            <a:pPr fontAlgn="t"/>
            <a:r>
              <a:rPr lang="en-GB" b="0" dirty="0" smtClean="0">
                <a:effectLst/>
              </a:rPr>
              <a:t>stories</a:t>
            </a:r>
          </a:p>
          <a:p>
            <a:pPr fontAlgn="t"/>
            <a:r>
              <a:rPr lang="en-GB" b="0" dirty="0" smtClean="0">
                <a:effectLst/>
              </a:rPr>
              <a:t>quotes</a:t>
            </a:r>
          </a:p>
          <a:p>
            <a:pPr fontAlgn="t"/>
            <a:r>
              <a:rPr lang="en-GB" b="0" dirty="0" smtClean="0">
                <a:effectLst/>
              </a:rPr>
              <a:t>background information</a:t>
            </a:r>
          </a:p>
          <a:p>
            <a:pPr fontAlgn="t"/>
            <a:r>
              <a:rPr lang="en-GB" b="0" dirty="0" smtClean="0">
                <a:effectLst/>
              </a:rPr>
              <a:t>applying theories</a:t>
            </a:r>
          </a:p>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21</a:t>
            </a:fld>
            <a:endParaRPr lang="en-GB"/>
          </a:p>
        </p:txBody>
      </p:sp>
    </p:spTree>
    <p:extLst>
      <p:ext uri="{BB962C8B-B14F-4D97-AF65-F5344CB8AC3E}">
        <p14:creationId xmlns:p14="http://schemas.microsoft.com/office/powerpoint/2010/main" val="62179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22</a:t>
            </a:fld>
            <a:endParaRPr lang="en-GB"/>
          </a:p>
        </p:txBody>
      </p:sp>
    </p:spTree>
    <p:extLst>
      <p:ext uri="{BB962C8B-B14F-4D97-AF65-F5344CB8AC3E}">
        <p14:creationId xmlns:p14="http://schemas.microsoft.com/office/powerpoint/2010/main" val="1749981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23</a:t>
            </a:fld>
            <a:endParaRPr lang="en-GB"/>
          </a:p>
        </p:txBody>
      </p:sp>
    </p:spTree>
    <p:extLst>
      <p:ext uri="{BB962C8B-B14F-4D97-AF65-F5344CB8AC3E}">
        <p14:creationId xmlns:p14="http://schemas.microsoft.com/office/powerpoint/2010/main" val="3433890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25</a:t>
            </a:fld>
            <a:endParaRPr lang="en-GB"/>
          </a:p>
        </p:txBody>
      </p:sp>
    </p:spTree>
    <p:extLst>
      <p:ext uri="{BB962C8B-B14F-4D97-AF65-F5344CB8AC3E}">
        <p14:creationId xmlns:p14="http://schemas.microsoft.com/office/powerpoint/2010/main" val="242932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a:t>
            </a:fld>
            <a:endParaRPr lang="en-GB"/>
          </a:p>
        </p:txBody>
      </p:sp>
    </p:spTree>
    <p:extLst>
      <p:ext uri="{BB962C8B-B14F-4D97-AF65-F5344CB8AC3E}">
        <p14:creationId xmlns:p14="http://schemas.microsoft.com/office/powerpoint/2010/main" val="2881144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26</a:t>
            </a:fld>
            <a:endParaRPr lang="en-GB"/>
          </a:p>
        </p:txBody>
      </p:sp>
    </p:spTree>
    <p:extLst>
      <p:ext uri="{BB962C8B-B14F-4D97-AF65-F5344CB8AC3E}">
        <p14:creationId xmlns:p14="http://schemas.microsoft.com/office/powerpoint/2010/main" val="3703502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27</a:t>
            </a:fld>
            <a:endParaRPr lang="en-GB"/>
          </a:p>
        </p:txBody>
      </p:sp>
    </p:spTree>
    <p:extLst>
      <p:ext uri="{BB962C8B-B14F-4D97-AF65-F5344CB8AC3E}">
        <p14:creationId xmlns:p14="http://schemas.microsoft.com/office/powerpoint/2010/main" val="150807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28</a:t>
            </a:fld>
            <a:endParaRPr lang="en-GB"/>
          </a:p>
        </p:txBody>
      </p:sp>
    </p:spTree>
    <p:extLst>
      <p:ext uri="{BB962C8B-B14F-4D97-AF65-F5344CB8AC3E}">
        <p14:creationId xmlns:p14="http://schemas.microsoft.com/office/powerpoint/2010/main" val="145709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29</a:t>
            </a:fld>
            <a:endParaRPr lang="en-GB"/>
          </a:p>
        </p:txBody>
      </p:sp>
    </p:spTree>
    <p:extLst>
      <p:ext uri="{BB962C8B-B14F-4D97-AF65-F5344CB8AC3E}">
        <p14:creationId xmlns:p14="http://schemas.microsoft.com/office/powerpoint/2010/main" val="4289842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30</a:t>
            </a:fld>
            <a:endParaRPr lang="en-GB"/>
          </a:p>
        </p:txBody>
      </p:sp>
    </p:spTree>
    <p:extLst>
      <p:ext uri="{BB962C8B-B14F-4D97-AF65-F5344CB8AC3E}">
        <p14:creationId xmlns:p14="http://schemas.microsoft.com/office/powerpoint/2010/main" val="3632284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31</a:t>
            </a:fld>
            <a:endParaRPr lang="en-GB"/>
          </a:p>
        </p:txBody>
      </p:sp>
    </p:spTree>
    <p:extLst>
      <p:ext uri="{BB962C8B-B14F-4D97-AF65-F5344CB8AC3E}">
        <p14:creationId xmlns:p14="http://schemas.microsoft.com/office/powerpoint/2010/main" val="108856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32</a:t>
            </a:fld>
            <a:endParaRPr lang="en-GB"/>
          </a:p>
        </p:txBody>
      </p:sp>
    </p:spTree>
    <p:extLst>
      <p:ext uri="{BB962C8B-B14F-4D97-AF65-F5344CB8AC3E}">
        <p14:creationId xmlns:p14="http://schemas.microsoft.com/office/powerpoint/2010/main" val="16334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33</a:t>
            </a:fld>
            <a:endParaRPr lang="en-GB"/>
          </a:p>
        </p:txBody>
      </p:sp>
    </p:spTree>
    <p:extLst>
      <p:ext uri="{BB962C8B-B14F-4D97-AF65-F5344CB8AC3E}">
        <p14:creationId xmlns:p14="http://schemas.microsoft.com/office/powerpoint/2010/main" val="2130646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34</a:t>
            </a:fld>
            <a:endParaRPr lang="en-GB"/>
          </a:p>
        </p:txBody>
      </p:sp>
    </p:spTree>
    <p:extLst>
      <p:ext uri="{BB962C8B-B14F-4D97-AF65-F5344CB8AC3E}">
        <p14:creationId xmlns:p14="http://schemas.microsoft.com/office/powerpoint/2010/main" val="2094752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35</a:t>
            </a:fld>
            <a:endParaRPr lang="en-GB"/>
          </a:p>
        </p:txBody>
      </p:sp>
    </p:spTree>
    <p:extLst>
      <p:ext uri="{BB962C8B-B14F-4D97-AF65-F5344CB8AC3E}">
        <p14:creationId xmlns:p14="http://schemas.microsoft.com/office/powerpoint/2010/main" val="262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4</a:t>
            </a:fld>
            <a:endParaRPr lang="en-GB"/>
          </a:p>
        </p:txBody>
      </p:sp>
    </p:spTree>
    <p:extLst>
      <p:ext uri="{BB962C8B-B14F-4D97-AF65-F5344CB8AC3E}">
        <p14:creationId xmlns:p14="http://schemas.microsoft.com/office/powerpoint/2010/main" val="787736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36</a:t>
            </a:fld>
            <a:endParaRPr lang="en-GB"/>
          </a:p>
        </p:txBody>
      </p:sp>
    </p:spTree>
    <p:extLst>
      <p:ext uri="{BB962C8B-B14F-4D97-AF65-F5344CB8AC3E}">
        <p14:creationId xmlns:p14="http://schemas.microsoft.com/office/powerpoint/2010/main" val="3178093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37</a:t>
            </a:fld>
            <a:endParaRPr lang="en-GB"/>
          </a:p>
        </p:txBody>
      </p:sp>
    </p:spTree>
    <p:extLst>
      <p:ext uri="{BB962C8B-B14F-4D97-AF65-F5344CB8AC3E}">
        <p14:creationId xmlns:p14="http://schemas.microsoft.com/office/powerpoint/2010/main" val="100064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7</a:t>
            </a:fld>
            <a:endParaRPr lang="en-GB"/>
          </a:p>
        </p:txBody>
      </p:sp>
    </p:spTree>
    <p:extLst>
      <p:ext uri="{BB962C8B-B14F-4D97-AF65-F5344CB8AC3E}">
        <p14:creationId xmlns:p14="http://schemas.microsoft.com/office/powerpoint/2010/main" val="132779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b="0" dirty="0" err="1" smtClean="0">
                <a:effectLst/>
              </a:rPr>
              <a:t>ReflectorThese</a:t>
            </a:r>
            <a:r>
              <a:rPr lang="en-GB" b="0" dirty="0" smtClean="0">
                <a:effectLst/>
              </a:rPr>
              <a:t> people learn by observing and thinking about what happened. They may avoid leaping in and prefer to watch from the </a:t>
            </a:r>
            <a:r>
              <a:rPr lang="en-GB" b="0" dirty="0" err="1" smtClean="0">
                <a:effectLst/>
              </a:rPr>
              <a:t>sidelines</a:t>
            </a:r>
            <a:r>
              <a:rPr lang="en-GB" b="0" dirty="0" smtClean="0">
                <a:effectLst/>
              </a:rPr>
              <a:t>.  Prefer to stand back and view experiences from a number of different perspectives, collecting data and taking the time to work towards an appropriate </a:t>
            </a:r>
            <a:r>
              <a:rPr lang="en-GB" b="0" dirty="0" err="1" smtClean="0">
                <a:effectLst/>
              </a:rPr>
              <a:t>conclusion.paired</a:t>
            </a:r>
            <a:r>
              <a:rPr lang="en-GB" b="0" dirty="0" smtClean="0">
                <a:effectLst/>
              </a:rPr>
              <a:t> discussions</a:t>
            </a:r>
          </a:p>
          <a:p>
            <a:pPr fontAlgn="t"/>
            <a:r>
              <a:rPr lang="en-GB" b="0" dirty="0" smtClean="0">
                <a:effectLst/>
              </a:rPr>
              <a:t>self analysis questionnaires</a:t>
            </a:r>
          </a:p>
          <a:p>
            <a:pPr fontAlgn="t"/>
            <a:r>
              <a:rPr lang="en-GB" b="0" dirty="0" smtClean="0">
                <a:effectLst/>
              </a:rPr>
              <a:t>personality questionnaires</a:t>
            </a:r>
          </a:p>
          <a:p>
            <a:pPr fontAlgn="t"/>
            <a:r>
              <a:rPr lang="en-GB" b="0" dirty="0" smtClean="0">
                <a:effectLst/>
              </a:rPr>
              <a:t>time out</a:t>
            </a:r>
          </a:p>
          <a:p>
            <a:pPr fontAlgn="t"/>
            <a:r>
              <a:rPr lang="en-GB" b="0" dirty="0" smtClean="0">
                <a:effectLst/>
              </a:rPr>
              <a:t>observing activities</a:t>
            </a:r>
          </a:p>
          <a:p>
            <a:pPr fontAlgn="t"/>
            <a:r>
              <a:rPr lang="en-GB" b="0" dirty="0" smtClean="0">
                <a:effectLst/>
              </a:rPr>
              <a:t>feedback from others</a:t>
            </a:r>
          </a:p>
          <a:p>
            <a:pPr fontAlgn="t"/>
            <a:r>
              <a:rPr lang="en-GB" b="0" dirty="0" smtClean="0">
                <a:effectLst/>
              </a:rPr>
              <a:t>coaching</a:t>
            </a:r>
          </a:p>
          <a:p>
            <a:pPr fontAlgn="t"/>
            <a:r>
              <a:rPr lang="en-GB" b="0" dirty="0" smtClean="0">
                <a:effectLst/>
              </a:rPr>
              <a:t>interviews</a:t>
            </a:r>
          </a:p>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9</a:t>
            </a:fld>
            <a:endParaRPr lang="en-GB"/>
          </a:p>
        </p:txBody>
      </p:sp>
    </p:spTree>
    <p:extLst>
      <p:ext uri="{BB962C8B-B14F-4D97-AF65-F5344CB8AC3E}">
        <p14:creationId xmlns:p14="http://schemas.microsoft.com/office/powerpoint/2010/main" val="400948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10</a:t>
            </a:fld>
            <a:endParaRPr lang="en-GB"/>
          </a:p>
        </p:txBody>
      </p:sp>
    </p:spTree>
    <p:extLst>
      <p:ext uri="{BB962C8B-B14F-4D97-AF65-F5344CB8AC3E}">
        <p14:creationId xmlns:p14="http://schemas.microsoft.com/office/powerpoint/2010/main" val="3719308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11</a:t>
            </a:fld>
            <a:endParaRPr lang="en-GB"/>
          </a:p>
        </p:txBody>
      </p:sp>
    </p:spTree>
    <p:extLst>
      <p:ext uri="{BB962C8B-B14F-4D97-AF65-F5344CB8AC3E}">
        <p14:creationId xmlns:p14="http://schemas.microsoft.com/office/powerpoint/2010/main" val="206188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b="0" dirty="0" err="1" smtClean="0">
                <a:effectLst/>
              </a:rPr>
              <a:t>ActivistActivists</a:t>
            </a:r>
            <a:r>
              <a:rPr lang="en-GB" b="0" dirty="0" smtClean="0">
                <a:effectLst/>
              </a:rPr>
              <a:t> are those people who learn by doing. Activists need to get their hands dirty, to dive in with both feet first. Have an open-minded approach to learning, involving themselves fully and without bias in new </a:t>
            </a:r>
            <a:r>
              <a:rPr lang="en-GB" b="0" dirty="0" err="1" smtClean="0">
                <a:effectLst/>
              </a:rPr>
              <a:t>experiences.brainstorming</a:t>
            </a:r>
            <a:endParaRPr lang="en-GB" b="0" dirty="0" smtClean="0">
              <a:effectLst/>
            </a:endParaRPr>
          </a:p>
          <a:p>
            <a:pPr fontAlgn="t"/>
            <a:r>
              <a:rPr lang="en-GB" b="0" dirty="0" smtClean="0">
                <a:effectLst/>
              </a:rPr>
              <a:t>problem solving</a:t>
            </a:r>
          </a:p>
          <a:p>
            <a:pPr fontAlgn="t"/>
            <a:r>
              <a:rPr lang="en-GB" b="0" dirty="0" smtClean="0">
                <a:effectLst/>
              </a:rPr>
              <a:t>group discussion</a:t>
            </a:r>
          </a:p>
          <a:p>
            <a:pPr fontAlgn="t"/>
            <a:r>
              <a:rPr lang="en-GB" b="0" dirty="0" smtClean="0">
                <a:effectLst/>
              </a:rPr>
              <a:t>puzzles</a:t>
            </a:r>
          </a:p>
          <a:p>
            <a:pPr fontAlgn="t"/>
            <a:r>
              <a:rPr lang="en-GB" b="0" dirty="0" smtClean="0">
                <a:effectLst/>
              </a:rPr>
              <a:t>competitions</a:t>
            </a:r>
          </a:p>
          <a:p>
            <a:pPr fontAlgn="t"/>
            <a:r>
              <a:rPr lang="en-GB" b="0" dirty="0" smtClean="0">
                <a:effectLst/>
              </a:rPr>
              <a:t>role-play</a:t>
            </a:r>
          </a:p>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13</a:t>
            </a:fld>
            <a:endParaRPr lang="en-GB"/>
          </a:p>
        </p:txBody>
      </p:sp>
    </p:spTree>
    <p:extLst>
      <p:ext uri="{BB962C8B-B14F-4D97-AF65-F5344CB8AC3E}">
        <p14:creationId xmlns:p14="http://schemas.microsoft.com/office/powerpoint/2010/main" val="319372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E1CDA4-FC30-4E92-A2EC-05643BF829A5}" type="slidenum">
              <a:rPr lang="en-GB" smtClean="0"/>
              <a:t>14</a:t>
            </a:fld>
            <a:endParaRPr lang="en-GB"/>
          </a:p>
        </p:txBody>
      </p:sp>
    </p:spTree>
    <p:extLst>
      <p:ext uri="{BB962C8B-B14F-4D97-AF65-F5344CB8AC3E}">
        <p14:creationId xmlns:p14="http://schemas.microsoft.com/office/powerpoint/2010/main" val="299305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6B1B70F-E9F3-41DB-99A4-C42F138841F4}" type="datetimeFigureOut">
              <a:rPr lang="en-GB" smtClean="0"/>
              <a:t>10/05/2016</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0C159B7-8AF5-4843-9247-C2392669BE4E}"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4699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B1B70F-E9F3-41DB-99A4-C42F138841F4}"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336380449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B1B70F-E9F3-41DB-99A4-C42F138841F4}"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209547480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B1B70F-E9F3-41DB-99A4-C42F138841F4}"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252924592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B1B70F-E9F3-41DB-99A4-C42F138841F4}" type="datetimeFigureOut">
              <a:rPr lang="en-GB" smtClean="0"/>
              <a:t>10/05/2016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C159B7-8AF5-4843-9247-C2392669BE4E}"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33815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B1B70F-E9F3-41DB-99A4-C42F138841F4}" type="datetimeFigureOut">
              <a:rPr lang="en-GB" smtClean="0"/>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86085745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B1B70F-E9F3-41DB-99A4-C42F138841F4}" type="datetimeFigureOut">
              <a:rPr lang="en-GB" smtClean="0"/>
              <a:t>10/05/2016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337625275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B1B70F-E9F3-41DB-99A4-C42F138841F4}" type="datetimeFigureOut">
              <a:rPr lang="en-GB" smtClean="0"/>
              <a:t>10/05/2016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208819455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1B70F-E9F3-41DB-99A4-C42F138841F4}" type="datetimeFigureOut">
              <a:rPr lang="en-GB" smtClean="0"/>
              <a:t>10/05/2016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355770830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1B70F-E9F3-41DB-99A4-C42F138841F4}" type="datetimeFigureOut">
              <a:rPr lang="en-GB" smtClean="0"/>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125200194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B1B70F-E9F3-41DB-99A4-C42F138841F4}" type="datetimeFigureOut">
              <a:rPr lang="en-GB" smtClean="0"/>
              <a:t>10/05/2016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C159B7-8AF5-4843-9247-C2392669BE4E}" type="slidenum">
              <a:rPr lang="en-GB" smtClean="0"/>
              <a:t>‹#›</a:t>
            </a:fld>
            <a:endParaRPr lang="en-GB"/>
          </a:p>
        </p:txBody>
      </p:sp>
    </p:spTree>
    <p:extLst>
      <p:ext uri="{BB962C8B-B14F-4D97-AF65-F5344CB8AC3E}">
        <p14:creationId xmlns:p14="http://schemas.microsoft.com/office/powerpoint/2010/main" val="264585024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6B1B70F-E9F3-41DB-99A4-C42F138841F4}" type="datetimeFigureOut">
              <a:rPr lang="en-GB" smtClean="0"/>
              <a:t>10/05/2016</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0C159B7-8AF5-4843-9247-C2392669BE4E}" type="slidenum">
              <a:rPr lang="en-GB" smtClean="0"/>
              <a:t>‹#›</a:t>
            </a:fld>
            <a:endParaRPr lang="en-GB"/>
          </a:p>
        </p:txBody>
      </p:sp>
    </p:spTree>
    <p:extLst>
      <p:ext uri="{BB962C8B-B14F-4D97-AF65-F5344CB8AC3E}">
        <p14:creationId xmlns:p14="http://schemas.microsoft.com/office/powerpoint/2010/main" val="347560189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blackikar.weebly.com/learning-styles.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killsyouneed.com/learn/learning-style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130208"/>
            <a:ext cx="9966960" cy="3527392"/>
          </a:xfrm>
        </p:spPr>
        <p:txBody>
          <a:bodyPr/>
          <a:lstStyle/>
          <a:p>
            <a:r>
              <a:rPr lang="en-GB" dirty="0" smtClean="0"/>
              <a:t>Learning Styles</a:t>
            </a:r>
            <a:endParaRPr lang="en-GB" dirty="0"/>
          </a:p>
        </p:txBody>
      </p:sp>
      <p:sp>
        <p:nvSpPr>
          <p:cNvPr id="3" name="Subtitle 2"/>
          <p:cNvSpPr>
            <a:spLocks noGrp="1"/>
          </p:cNvSpPr>
          <p:nvPr>
            <p:ph type="subTitle" idx="1"/>
          </p:nvPr>
        </p:nvSpPr>
        <p:spPr>
          <a:xfrm>
            <a:off x="1709530" y="3878826"/>
            <a:ext cx="8767860" cy="1388165"/>
          </a:xfrm>
        </p:spPr>
        <p:txBody>
          <a:bodyPr/>
          <a:lstStyle/>
          <a:p>
            <a:r>
              <a:rPr lang="en-GB" dirty="0" smtClean="0"/>
              <a:t>SEBASTIAN KACZMARCZYK</a:t>
            </a:r>
            <a:endParaRPr lang="en-GB" dirty="0"/>
          </a:p>
        </p:txBody>
      </p:sp>
    </p:spTree>
    <p:extLst>
      <p:ext uri="{BB962C8B-B14F-4D97-AF65-F5344CB8AC3E}">
        <p14:creationId xmlns:p14="http://schemas.microsoft.com/office/powerpoint/2010/main" val="276055177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01600" y="114300"/>
            <a:ext cx="11976100" cy="6629400"/>
          </a:xfrm>
          <a:prstGeom prst="wedgeRoundRectCallout">
            <a:avLst>
              <a:gd name="adj1" fmla="val -51807"/>
              <a:gd name="adj2" fmla="val -33395"/>
              <a:gd name="adj3" fmla="val 16667"/>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a:t>These like to 'look before they leap'. They like to collect </a:t>
            </a:r>
            <a:r>
              <a:rPr lang="en-GB" sz="3200" dirty="0" smtClean="0"/>
              <a:t>information. They </a:t>
            </a:r>
            <a:r>
              <a:rPr lang="en-GB" sz="3200" dirty="0"/>
              <a:t>are cautious, thorough people. They prefer to observe rather than take the lead. They are slow to make up their minds, but when they do, their decisions are very soundly based - not only on their own knowledge and opinions, but also on what they have learned from watching and listening to others. Though they are often quiet in groups, this stems from their 'Olympian detachment' rather than from nervousness.</a:t>
            </a:r>
          </a:p>
        </p:txBody>
      </p:sp>
      <p:sp>
        <p:nvSpPr>
          <p:cNvPr id="3" name="Rectangle 2"/>
          <p:cNvSpPr/>
          <p:nvPr/>
        </p:nvSpPr>
        <p:spPr>
          <a:xfrm>
            <a:off x="3784600" y="0"/>
            <a:ext cx="4140491" cy="923330"/>
          </a:xfrm>
          <a:prstGeom prst="rect">
            <a:avLst/>
          </a:prstGeom>
          <a:noFill/>
        </p:spPr>
        <p:txBody>
          <a:bodyPr wrap="squar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REFLECTOR</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702232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0800000">
            <a:off x="127000" y="158750"/>
            <a:ext cx="11861800" cy="6451600"/>
          </a:xfrm>
          <a:prstGeom prst="r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308100" y="2852163"/>
            <a:ext cx="5956299" cy="2514600"/>
          </a:xfrm>
        </p:spPr>
        <p:txBody>
          <a:bodyPr>
            <a:normAutofit/>
          </a:bodyPr>
          <a:lstStyle/>
          <a:p>
            <a:r>
              <a:rPr lang="en-GB" sz="4400" dirty="0" smtClean="0"/>
              <a:t>They </a:t>
            </a:r>
            <a:r>
              <a:rPr lang="en-GB" sz="4400" dirty="0"/>
              <a:t>want to understand </a:t>
            </a:r>
            <a:r>
              <a:rPr lang="en-GB" sz="4400" dirty="0" smtClean="0"/>
              <a:t>things </a:t>
            </a:r>
            <a:r>
              <a:rPr lang="en-GB" sz="4400" dirty="0"/>
              <a:t>thoroughly before they try </a:t>
            </a:r>
            <a:r>
              <a:rPr lang="en-GB" sz="4400" dirty="0" smtClean="0"/>
              <a:t>them </a:t>
            </a:r>
            <a:r>
              <a:rPr lang="en-GB" sz="4400" dirty="0"/>
              <a:t>out</a:t>
            </a:r>
            <a:r>
              <a:rPr lang="en-GB" sz="4400" dirty="0" smtClean="0"/>
              <a:t>.</a:t>
            </a:r>
            <a:endParaRPr lang="en-GB" sz="4400" dirty="0"/>
          </a:p>
        </p:txBody>
      </p:sp>
      <p:sp>
        <p:nvSpPr>
          <p:cNvPr id="6" name="Rectangle 5"/>
          <p:cNvSpPr/>
          <p:nvPr/>
        </p:nvSpPr>
        <p:spPr>
          <a:xfrm>
            <a:off x="4089400" y="610612"/>
            <a:ext cx="5118100" cy="3046988"/>
          </a:xfrm>
          <a:prstGeom prst="rect">
            <a:avLst/>
          </a:prstGeom>
        </p:spPr>
        <p:txBody>
          <a:bodyPr wrap="square">
            <a:spAutoFit/>
          </a:bodyPr>
          <a:lstStyle/>
          <a:p>
            <a:pPr marL="685800" indent="-685800" algn="r">
              <a:buFont typeface="Arial" panose="020B0604020202020204" pitchFamily="34" charset="0"/>
              <a:buChar char="•"/>
            </a:pPr>
            <a:r>
              <a:rPr lang="en-GB" sz="4800" b="1" dirty="0" smtClean="0">
                <a:solidFill>
                  <a:schemeClr val="bg1"/>
                </a:solidFill>
              </a:rPr>
              <a:t>Reflectors </a:t>
            </a:r>
            <a:r>
              <a:rPr lang="en-GB" sz="4800" b="1" dirty="0">
                <a:solidFill>
                  <a:schemeClr val="bg1"/>
                </a:solidFill>
              </a:rPr>
              <a:t>like to think about </a:t>
            </a:r>
            <a:r>
              <a:rPr lang="en-GB" sz="4800" b="1" dirty="0" smtClean="0">
                <a:solidFill>
                  <a:schemeClr val="bg1"/>
                </a:solidFill>
              </a:rPr>
              <a:t>what they’re </a:t>
            </a:r>
            <a:r>
              <a:rPr lang="en-GB" sz="4800" b="1" dirty="0">
                <a:solidFill>
                  <a:schemeClr val="bg1"/>
                </a:solidFill>
              </a:rPr>
              <a:t>learning.</a:t>
            </a:r>
          </a:p>
        </p:txBody>
      </p:sp>
    </p:spTree>
    <p:extLst>
      <p:ext uri="{BB962C8B-B14F-4D97-AF65-F5344CB8AC3E}">
        <p14:creationId xmlns:p14="http://schemas.microsoft.com/office/powerpoint/2010/main" val="332192328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60400" y="609600"/>
            <a:ext cx="10922000" cy="1356360"/>
          </a:xfrm>
          <a:prstGeom prst="wedgeRoundRectCallout">
            <a:avLst>
              <a:gd name="adj1" fmla="val 52190"/>
              <a:gd name="adj2" fmla="val -28324"/>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Reflectors learn by:</a:t>
            </a:r>
            <a:endParaRPr lang="en-GB" dirty="0">
              <a:solidFill>
                <a:schemeClr val="bg1"/>
              </a:solidFill>
            </a:endParaRPr>
          </a:p>
        </p:txBody>
      </p:sp>
      <p:sp>
        <p:nvSpPr>
          <p:cNvPr id="3" name="Content Placeholder 2"/>
          <p:cNvSpPr>
            <a:spLocks noGrp="1"/>
          </p:cNvSpPr>
          <p:nvPr>
            <p:ph idx="1"/>
          </p:nvPr>
        </p:nvSpPr>
        <p:spPr/>
        <p:txBody>
          <a:bodyPr/>
          <a:lstStyle/>
          <a:p>
            <a:pPr fontAlgn="t"/>
            <a:r>
              <a:rPr lang="en-GB" dirty="0"/>
              <a:t>discussions</a:t>
            </a:r>
          </a:p>
          <a:p>
            <a:pPr fontAlgn="t"/>
            <a:r>
              <a:rPr lang="en-GB" dirty="0"/>
              <a:t>self analysis questionnaires</a:t>
            </a:r>
          </a:p>
          <a:p>
            <a:pPr fontAlgn="t"/>
            <a:r>
              <a:rPr lang="en-GB" dirty="0"/>
              <a:t>personality questionnaires</a:t>
            </a:r>
          </a:p>
          <a:p>
            <a:pPr fontAlgn="t"/>
            <a:r>
              <a:rPr lang="en-GB" dirty="0"/>
              <a:t>time out</a:t>
            </a:r>
          </a:p>
          <a:p>
            <a:pPr fontAlgn="t"/>
            <a:r>
              <a:rPr lang="en-GB" dirty="0"/>
              <a:t>observing activities</a:t>
            </a:r>
          </a:p>
          <a:p>
            <a:pPr fontAlgn="t"/>
            <a:r>
              <a:rPr lang="en-GB" dirty="0"/>
              <a:t>feedback from others</a:t>
            </a:r>
          </a:p>
          <a:p>
            <a:pPr fontAlgn="t"/>
            <a:r>
              <a:rPr lang="en-GB" dirty="0"/>
              <a:t>coaching</a:t>
            </a:r>
          </a:p>
          <a:p>
            <a:pPr fontAlgn="t"/>
            <a:r>
              <a:rPr lang="en-GB" dirty="0"/>
              <a:t>interviews</a:t>
            </a:r>
          </a:p>
          <a:p>
            <a:endParaRPr lang="en-GB" dirty="0"/>
          </a:p>
        </p:txBody>
      </p:sp>
    </p:spTree>
    <p:extLst>
      <p:ext uri="{BB962C8B-B14F-4D97-AF65-F5344CB8AC3E}">
        <p14:creationId xmlns:p14="http://schemas.microsoft.com/office/powerpoint/2010/main" val="279792322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25" y="2205037"/>
            <a:ext cx="3524250" cy="4391025"/>
          </a:xfrm>
          <a:prstGeom prst="rect">
            <a:avLst/>
          </a:prstGeom>
        </p:spPr>
      </p:pic>
      <p:sp>
        <p:nvSpPr>
          <p:cNvPr id="5" name="Cloud Callout 4"/>
          <p:cNvSpPr/>
          <p:nvPr/>
        </p:nvSpPr>
        <p:spPr>
          <a:xfrm>
            <a:off x="1419225" y="323850"/>
            <a:ext cx="7010400" cy="4724400"/>
          </a:xfrm>
          <a:prstGeom prst="cloudCallout">
            <a:avLst>
              <a:gd name="adj1" fmla="val 59251"/>
              <a:gd name="adj2" fmla="val 123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00" dirty="0" smtClean="0"/>
              <a:t>Delicious</a:t>
            </a:r>
            <a:endParaRPr lang="en-GB" sz="5400" dirty="0"/>
          </a:p>
        </p:txBody>
      </p:sp>
      <p:sp>
        <p:nvSpPr>
          <p:cNvPr id="6" name="Rectangle 5"/>
          <p:cNvSpPr/>
          <p:nvPr/>
        </p:nvSpPr>
        <p:spPr>
          <a:xfrm>
            <a:off x="7734300" y="757535"/>
            <a:ext cx="4140491" cy="92333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ACTIVIST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388746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01600" y="114300"/>
            <a:ext cx="11976100" cy="6629400"/>
          </a:xfrm>
          <a:prstGeom prst="wedgeRoundRectCallout">
            <a:avLst>
              <a:gd name="adj1" fmla="val -51807"/>
              <a:gd name="adj2" fmla="val -33395"/>
              <a:gd name="adj3" fmla="val 16667"/>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a:t>These love novelty, and will 'try anything once'. Give them a task, and they will throw themselves wholeheartedly into it. They like to get on with things, so they are not interested in planning what they are about to do. They live very much in the present. They get bored with repetition and what they see as raking over the dead embers of the past. They are exciting, vital, open-minded and gregarious.</a:t>
            </a:r>
          </a:p>
        </p:txBody>
      </p:sp>
      <p:sp>
        <p:nvSpPr>
          <p:cNvPr id="3" name="Rectangle 2"/>
          <p:cNvSpPr/>
          <p:nvPr/>
        </p:nvSpPr>
        <p:spPr>
          <a:xfrm>
            <a:off x="4019404" y="592435"/>
            <a:ext cx="4140491" cy="923330"/>
          </a:xfrm>
          <a:prstGeom prst="rect">
            <a:avLst/>
          </a:prstGeom>
          <a:noFill/>
        </p:spPr>
        <p:txBody>
          <a:bodyPr wrap="squar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ACTIVISTS</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0571934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0" y="-2133600"/>
            <a:ext cx="12192000" cy="8813800"/>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b="1" dirty="0">
              <a:solidFill>
                <a:schemeClr val="bg1"/>
              </a:solidFill>
              <a:latin typeface="Open Sans" panose="020B0606030504020204" pitchFamily="34" charset="0"/>
            </a:endParaRPr>
          </a:p>
        </p:txBody>
      </p:sp>
      <p:sp>
        <p:nvSpPr>
          <p:cNvPr id="5" name="Rectangle 4"/>
          <p:cNvSpPr/>
          <p:nvPr/>
        </p:nvSpPr>
        <p:spPr>
          <a:xfrm>
            <a:off x="2917065" y="3062238"/>
            <a:ext cx="6096000" cy="2893100"/>
          </a:xfrm>
          <a:prstGeom prst="rect">
            <a:avLst/>
          </a:prstGeom>
        </p:spPr>
        <p:txBody>
          <a:bodyPr>
            <a:spAutoFit/>
          </a:bodyPr>
          <a:lstStyle/>
          <a:p>
            <a:pPr marL="285750" indent="-285750" algn="ctr">
              <a:buFont typeface="Arial" panose="020B0604020202020204" pitchFamily="34" charset="0"/>
              <a:buChar char="•"/>
            </a:pPr>
            <a:r>
              <a:rPr lang="en-GB" sz="3200" dirty="0" smtClean="0">
                <a:solidFill>
                  <a:schemeClr val="bg1"/>
                </a:solidFill>
                <a:latin typeface="Open Sans" panose="020B0606030504020204" pitchFamily="34" charset="0"/>
              </a:rPr>
              <a:t>They </a:t>
            </a:r>
            <a:r>
              <a:rPr lang="en-GB" sz="3200" dirty="0">
                <a:solidFill>
                  <a:schemeClr val="bg1"/>
                </a:solidFill>
                <a:latin typeface="Open Sans" panose="020B0606030504020204" pitchFamily="34" charset="0"/>
              </a:rPr>
              <a:t>don’t want to hear what they should be doing, they want to dive in head-first and have a go.</a:t>
            </a:r>
          </a:p>
          <a:p>
            <a:r>
              <a:rPr lang="en-GB" dirty="0">
                <a:solidFill>
                  <a:srgbClr val="000000"/>
                </a:solidFill>
                <a:latin typeface="Open Sans" panose="020B0606030504020204" pitchFamily="34" charset="0"/>
              </a:rPr>
              <a:t/>
            </a:r>
            <a:br>
              <a:rPr lang="en-GB" dirty="0">
                <a:solidFill>
                  <a:srgbClr val="000000"/>
                </a:solidFill>
                <a:latin typeface="Open Sans" panose="020B0606030504020204" pitchFamily="34" charset="0"/>
              </a:rPr>
            </a:br>
            <a:r>
              <a:rPr lang="en-GB" dirty="0">
                <a:solidFill>
                  <a:srgbClr val="000000"/>
                </a:solidFill>
                <a:latin typeface="Open Sans" panose="020B0606030504020204" pitchFamily="34" charset="0"/>
              </a:rPr>
              <a:t/>
            </a:r>
            <a:br>
              <a:rPr lang="en-GB" dirty="0">
                <a:solidFill>
                  <a:srgbClr val="000000"/>
                </a:solidFill>
                <a:latin typeface="Open Sans" panose="020B0606030504020204" pitchFamily="34" charset="0"/>
              </a:rPr>
            </a:br>
            <a:endParaRPr lang="en-GB" dirty="0"/>
          </a:p>
        </p:txBody>
      </p:sp>
      <p:sp>
        <p:nvSpPr>
          <p:cNvPr id="6" name="Rectangle 5"/>
          <p:cNvSpPr/>
          <p:nvPr/>
        </p:nvSpPr>
        <p:spPr>
          <a:xfrm>
            <a:off x="3294130" y="1473200"/>
            <a:ext cx="5341869" cy="1200329"/>
          </a:xfrm>
          <a:prstGeom prst="rect">
            <a:avLst/>
          </a:prstGeom>
        </p:spPr>
        <p:txBody>
          <a:bodyPr wrap="square">
            <a:spAutoFit/>
          </a:bodyPr>
          <a:lstStyle/>
          <a:p>
            <a:pPr marL="285750" indent="-285750" algn="ctr">
              <a:buFont typeface="Arial" panose="020B0604020202020204" pitchFamily="34" charset="0"/>
              <a:buChar char="•"/>
            </a:pPr>
            <a:r>
              <a:rPr lang="en-GB" sz="3600" b="1" dirty="0">
                <a:solidFill>
                  <a:schemeClr val="bg1"/>
                </a:solidFill>
                <a:latin typeface="Open Sans" panose="020B0606030504020204" pitchFamily="34" charset="0"/>
              </a:rPr>
              <a:t>Activists learn by doing.</a:t>
            </a:r>
          </a:p>
        </p:txBody>
      </p:sp>
    </p:spTree>
    <p:extLst>
      <p:ext uri="{BB962C8B-B14F-4D97-AF65-F5344CB8AC3E}">
        <p14:creationId xmlns:p14="http://schemas.microsoft.com/office/powerpoint/2010/main" val="186963582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60400" y="609600"/>
            <a:ext cx="10922000" cy="1356360"/>
          </a:xfrm>
          <a:prstGeom prst="wedgeRoundRectCallout">
            <a:avLst>
              <a:gd name="adj1" fmla="val 52190"/>
              <a:gd name="adj2" fmla="val -28324"/>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Activists learn by:</a:t>
            </a:r>
            <a:endParaRPr lang="en-GB" dirty="0">
              <a:solidFill>
                <a:schemeClr val="bg1"/>
              </a:solidFill>
            </a:endParaRPr>
          </a:p>
        </p:txBody>
      </p:sp>
      <p:sp>
        <p:nvSpPr>
          <p:cNvPr id="3" name="Content Placeholder 2"/>
          <p:cNvSpPr>
            <a:spLocks noGrp="1"/>
          </p:cNvSpPr>
          <p:nvPr>
            <p:ph idx="1"/>
          </p:nvPr>
        </p:nvSpPr>
        <p:spPr/>
        <p:txBody>
          <a:bodyPr/>
          <a:lstStyle/>
          <a:p>
            <a:pPr fontAlgn="t"/>
            <a:r>
              <a:rPr lang="en-GB" dirty="0"/>
              <a:t>brainstorming</a:t>
            </a:r>
          </a:p>
          <a:p>
            <a:pPr fontAlgn="t"/>
            <a:r>
              <a:rPr lang="en-GB" dirty="0"/>
              <a:t>problem solving</a:t>
            </a:r>
          </a:p>
          <a:p>
            <a:pPr fontAlgn="t"/>
            <a:r>
              <a:rPr lang="en-GB" dirty="0"/>
              <a:t>group discussion</a:t>
            </a:r>
          </a:p>
          <a:p>
            <a:pPr fontAlgn="t"/>
            <a:r>
              <a:rPr lang="en-GB" dirty="0"/>
              <a:t>puzzles</a:t>
            </a:r>
          </a:p>
          <a:p>
            <a:pPr fontAlgn="t"/>
            <a:r>
              <a:rPr lang="en-GB" dirty="0"/>
              <a:t>competitions</a:t>
            </a:r>
          </a:p>
          <a:p>
            <a:pPr fontAlgn="t"/>
            <a:r>
              <a:rPr lang="en-GB" dirty="0"/>
              <a:t>role-play</a:t>
            </a:r>
          </a:p>
          <a:p>
            <a:endParaRPr lang="en-GB" dirty="0"/>
          </a:p>
        </p:txBody>
      </p:sp>
    </p:spTree>
    <p:extLst>
      <p:ext uri="{BB962C8B-B14F-4D97-AF65-F5344CB8AC3E}">
        <p14:creationId xmlns:p14="http://schemas.microsoft.com/office/powerpoint/2010/main" val="415060746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262" y="1885950"/>
            <a:ext cx="2619375" cy="4648200"/>
          </a:xfrm>
          <a:prstGeom prst="rect">
            <a:avLst/>
          </a:prstGeom>
        </p:spPr>
      </p:pic>
      <p:sp>
        <p:nvSpPr>
          <p:cNvPr id="5" name="Cloud Callout 4"/>
          <p:cNvSpPr/>
          <p:nvPr/>
        </p:nvSpPr>
        <p:spPr>
          <a:xfrm>
            <a:off x="1895475" y="1809750"/>
            <a:ext cx="7010400" cy="4724400"/>
          </a:xfrm>
          <a:prstGeom prst="cloudCallout">
            <a:avLst>
              <a:gd name="adj1" fmla="val 57077"/>
              <a:gd name="adj2" fmla="val -239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Today I will eat 25% of my cookie. Tomorrow 50% and another day 25%.</a:t>
            </a:r>
            <a:endParaRPr lang="en-GB" sz="4400" dirty="0"/>
          </a:p>
        </p:txBody>
      </p:sp>
      <p:sp>
        <p:nvSpPr>
          <p:cNvPr id="6" name="Rectangle 5"/>
          <p:cNvSpPr/>
          <p:nvPr/>
        </p:nvSpPr>
        <p:spPr>
          <a:xfrm>
            <a:off x="7277100" y="757535"/>
            <a:ext cx="4597691" cy="92333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PRAGMATISTS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41986896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01600" y="114300"/>
            <a:ext cx="11976100" cy="6629400"/>
          </a:xfrm>
          <a:prstGeom prst="wedgeRoundRectCallout">
            <a:avLst>
              <a:gd name="adj1" fmla="val -51807"/>
              <a:gd name="adj2" fmla="val -33395"/>
              <a:gd name="adj3" fmla="val 16667"/>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a:t>These are also keen on ideas, bur want to try them out to see if they work. They are much less interested in actually developing the ideas - in fact, they will cheerfully beg, borrow or steal those they think will help them take action more effectively. They enjoy experimentation, but are not interested in the long dissection of the results that would appeal to the reflector. They take the view that if something works, that's fine, but if it doesn't, there is no point in wasting much time wondering why. The thing to do is to find something more promising and try that. They love solving problems.</a:t>
            </a:r>
          </a:p>
        </p:txBody>
      </p:sp>
      <p:sp>
        <p:nvSpPr>
          <p:cNvPr id="3" name="Rectangle 2"/>
          <p:cNvSpPr/>
          <p:nvPr/>
        </p:nvSpPr>
        <p:spPr>
          <a:xfrm>
            <a:off x="3543300" y="114300"/>
            <a:ext cx="4616595" cy="923330"/>
          </a:xfrm>
          <a:prstGeom prst="rect">
            <a:avLst/>
          </a:prstGeom>
          <a:noFill/>
        </p:spPr>
        <p:txBody>
          <a:bodyPr wrap="squar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PRAGMATISTS</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4688425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Stored Data 5"/>
          <p:cNvSpPr/>
          <p:nvPr/>
        </p:nvSpPr>
        <p:spPr>
          <a:xfrm>
            <a:off x="-876300" y="215900"/>
            <a:ext cx="7112000" cy="6413500"/>
          </a:xfrm>
          <a:prstGeom prst="flowChartOnlineStorag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endParaRPr>
          </a:p>
        </p:txBody>
      </p:sp>
      <p:sp>
        <p:nvSpPr>
          <p:cNvPr id="5" name="Rectangle 4"/>
          <p:cNvSpPr/>
          <p:nvPr/>
        </p:nvSpPr>
        <p:spPr>
          <a:xfrm>
            <a:off x="5118100" y="2257961"/>
            <a:ext cx="6096000" cy="3139321"/>
          </a:xfrm>
          <a:prstGeom prst="rect">
            <a:avLst/>
          </a:prstGeom>
        </p:spPr>
        <p:txBody>
          <a:bodyPr>
            <a:spAutoFit/>
          </a:bodyPr>
          <a:lstStyle/>
          <a:p>
            <a:pPr marL="285750" indent="-285750" algn="r">
              <a:buFont typeface="Arial" panose="020B0604020202020204" pitchFamily="34" charset="0"/>
              <a:buChar char="•"/>
            </a:pPr>
            <a:r>
              <a:rPr lang="en-GB" sz="3600" dirty="0" smtClean="0">
                <a:solidFill>
                  <a:schemeClr val="accent1"/>
                </a:solidFill>
                <a:latin typeface="Open Sans" panose="020B0606030504020204" pitchFamily="34" charset="0"/>
              </a:rPr>
              <a:t>They </a:t>
            </a:r>
            <a:r>
              <a:rPr lang="en-GB" sz="3600" dirty="0">
                <a:solidFill>
                  <a:schemeClr val="accent1"/>
                </a:solidFill>
                <a:latin typeface="Open Sans" panose="020B0606030504020204" pitchFamily="34" charset="0"/>
              </a:rPr>
              <a:t>aren’t interested in abstract concepts, they just want to know if it works.</a:t>
            </a:r>
          </a:p>
          <a:p>
            <a:r>
              <a:rPr lang="en-GB" dirty="0">
                <a:solidFill>
                  <a:srgbClr val="000000"/>
                </a:solidFill>
                <a:latin typeface="Open Sans" panose="020B0606030504020204" pitchFamily="34" charset="0"/>
              </a:rPr>
              <a:t/>
            </a:r>
            <a:br>
              <a:rPr lang="en-GB" dirty="0">
                <a:solidFill>
                  <a:srgbClr val="000000"/>
                </a:solidFill>
                <a:latin typeface="Open Sans" panose="020B0606030504020204" pitchFamily="34" charset="0"/>
              </a:rPr>
            </a:br>
            <a:r>
              <a:rPr lang="en-GB" dirty="0">
                <a:solidFill>
                  <a:srgbClr val="000000"/>
                </a:solidFill>
                <a:latin typeface="Open Sans" panose="020B0606030504020204" pitchFamily="34" charset="0"/>
              </a:rPr>
              <a:t/>
            </a:r>
            <a:br>
              <a:rPr lang="en-GB" dirty="0">
                <a:solidFill>
                  <a:srgbClr val="000000"/>
                </a:solidFill>
                <a:latin typeface="Open Sans" panose="020B0606030504020204" pitchFamily="34" charset="0"/>
              </a:rPr>
            </a:br>
            <a:endParaRPr lang="en-GB" dirty="0"/>
          </a:p>
        </p:txBody>
      </p:sp>
      <p:sp>
        <p:nvSpPr>
          <p:cNvPr id="7" name="Rectangle 6"/>
          <p:cNvSpPr/>
          <p:nvPr/>
        </p:nvSpPr>
        <p:spPr>
          <a:xfrm>
            <a:off x="374650" y="2257961"/>
            <a:ext cx="3848100" cy="2062103"/>
          </a:xfrm>
          <a:prstGeom prst="rect">
            <a:avLst/>
          </a:prstGeom>
          <a:noFill/>
        </p:spPr>
        <p:txBody>
          <a:bodyPr wrap="square">
            <a:spAutoFit/>
          </a:bodyPr>
          <a:lstStyle/>
          <a:p>
            <a:pPr marL="285750" indent="-285750">
              <a:buFont typeface="Arial" panose="020B0604020202020204" pitchFamily="34" charset="0"/>
              <a:buChar char="•"/>
            </a:pPr>
            <a:r>
              <a:rPr lang="en-GB" sz="3200" b="1" dirty="0">
                <a:solidFill>
                  <a:schemeClr val="bg1"/>
                </a:solidFill>
                <a:latin typeface="Open Sans" panose="020B0606030504020204" pitchFamily="34" charset="0"/>
              </a:rPr>
              <a:t>Pragmatists care about what works in the real world.</a:t>
            </a:r>
          </a:p>
        </p:txBody>
      </p:sp>
    </p:spTree>
    <p:extLst>
      <p:ext uri="{BB962C8B-B14F-4D97-AF65-F5344CB8AC3E}">
        <p14:creationId xmlns:p14="http://schemas.microsoft.com/office/powerpoint/2010/main" val="174735250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smtClean="0"/>
              <a:t>WHAT IS LEARNING STYLE?</a:t>
            </a:r>
            <a:endParaRPr lang="en-GB" sz="6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36753" y="3252019"/>
            <a:ext cx="2524125" cy="4038600"/>
          </a:xfrm>
        </p:spPr>
      </p:pic>
      <p:sp>
        <p:nvSpPr>
          <p:cNvPr id="7" name="Rounded Rectangular Callout 6"/>
          <p:cNvSpPr/>
          <p:nvPr/>
        </p:nvSpPr>
        <p:spPr>
          <a:xfrm>
            <a:off x="4380270" y="3252019"/>
            <a:ext cx="4660491" cy="1747684"/>
          </a:xfrm>
          <a:prstGeom prst="wedgeRoundRectCallout">
            <a:avLst>
              <a:gd name="adj1" fmla="val 72205"/>
              <a:gd name="adj2" fmla="val -79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I HAVE NO IDEA!</a:t>
            </a:r>
            <a:endParaRPr lang="en-GB" sz="4400" dirty="0"/>
          </a:p>
        </p:txBody>
      </p:sp>
    </p:spTree>
    <p:extLst>
      <p:ext uri="{BB962C8B-B14F-4D97-AF65-F5344CB8AC3E}">
        <p14:creationId xmlns:p14="http://schemas.microsoft.com/office/powerpoint/2010/main" val="367012540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60400" y="609600"/>
            <a:ext cx="10922000" cy="1356360"/>
          </a:xfrm>
          <a:prstGeom prst="wedgeRoundRectCallout">
            <a:avLst>
              <a:gd name="adj1" fmla="val 52190"/>
              <a:gd name="adj2" fmla="val -28324"/>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Pragmatists learn by:</a:t>
            </a:r>
            <a:endParaRPr lang="en-GB" dirty="0">
              <a:solidFill>
                <a:schemeClr val="bg1"/>
              </a:solidFill>
            </a:endParaRPr>
          </a:p>
        </p:txBody>
      </p:sp>
      <p:sp>
        <p:nvSpPr>
          <p:cNvPr id="3" name="Content Placeholder 2"/>
          <p:cNvSpPr>
            <a:spLocks noGrp="1"/>
          </p:cNvSpPr>
          <p:nvPr>
            <p:ph idx="1"/>
          </p:nvPr>
        </p:nvSpPr>
        <p:spPr/>
        <p:txBody>
          <a:bodyPr/>
          <a:lstStyle/>
          <a:p>
            <a:pPr fontAlgn="t"/>
            <a:r>
              <a:rPr lang="en-GB" dirty="0"/>
              <a:t>time to think about how to apply learning in reality</a:t>
            </a:r>
          </a:p>
          <a:p>
            <a:pPr fontAlgn="t"/>
            <a:r>
              <a:rPr lang="en-GB" dirty="0"/>
              <a:t>case studies</a:t>
            </a:r>
          </a:p>
          <a:p>
            <a:pPr fontAlgn="t"/>
            <a:r>
              <a:rPr lang="en-GB" dirty="0"/>
              <a:t>problem solving</a:t>
            </a:r>
          </a:p>
          <a:p>
            <a:pPr fontAlgn="t"/>
            <a:r>
              <a:rPr lang="en-GB" dirty="0"/>
              <a:t>discussion</a:t>
            </a:r>
          </a:p>
          <a:p>
            <a:endParaRPr lang="en-GB" dirty="0"/>
          </a:p>
        </p:txBody>
      </p:sp>
    </p:spTree>
    <p:extLst>
      <p:ext uri="{BB962C8B-B14F-4D97-AF65-F5344CB8AC3E}">
        <p14:creationId xmlns:p14="http://schemas.microsoft.com/office/powerpoint/2010/main" val="67156645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75" y="1943100"/>
            <a:ext cx="3600450" cy="4572000"/>
          </a:xfrm>
          <a:prstGeom prst="rect">
            <a:avLst/>
          </a:prstGeom>
        </p:spPr>
      </p:pic>
      <p:sp>
        <p:nvSpPr>
          <p:cNvPr id="5" name="Rectangle 4"/>
          <p:cNvSpPr/>
          <p:nvPr/>
        </p:nvSpPr>
        <p:spPr>
          <a:xfrm>
            <a:off x="7734300" y="757535"/>
            <a:ext cx="4140491" cy="92333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THEORISTS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6" name="Cloud Callout 5"/>
          <p:cNvSpPr/>
          <p:nvPr/>
        </p:nvSpPr>
        <p:spPr>
          <a:xfrm>
            <a:off x="1171575" y="1009650"/>
            <a:ext cx="7010400" cy="4724400"/>
          </a:xfrm>
          <a:prstGeom prst="cloudCallout">
            <a:avLst>
              <a:gd name="adj1" fmla="val 54088"/>
              <a:gd name="adj2" fmla="val 46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400" dirty="0" smtClean="0"/>
              <a:t>Will that cookie taste as my favourite chocolate?</a:t>
            </a:r>
            <a:endParaRPr lang="en-GB" sz="4400" dirty="0"/>
          </a:p>
        </p:txBody>
      </p:sp>
    </p:spTree>
    <p:extLst>
      <p:ext uri="{BB962C8B-B14F-4D97-AF65-F5344CB8AC3E}">
        <p14:creationId xmlns:p14="http://schemas.microsoft.com/office/powerpoint/2010/main" val="28282488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01600" y="114300"/>
            <a:ext cx="11976100" cy="6629400"/>
          </a:xfrm>
          <a:prstGeom prst="wedgeRoundRectCallout">
            <a:avLst>
              <a:gd name="adj1" fmla="val -51807"/>
              <a:gd name="adj2" fmla="val -33395"/>
              <a:gd name="adj3" fmla="val 16667"/>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3200" dirty="0"/>
              <a:t>These live in a world of ideas. They have tidy, organised minds. They are not happy until they have got to the bottom of things and explained their observations in terms of basic principles. They want to know the logic of actions and observations. They dislike subjectivity, ambiguity, and those who take action which is not underpinned by a theoretical framework. When a teacher uses figures in support of an argument, it is the theorists who will ask questions about their statistical validity.</a:t>
            </a:r>
          </a:p>
        </p:txBody>
      </p:sp>
      <p:sp>
        <p:nvSpPr>
          <p:cNvPr id="3" name="Rectangle 2"/>
          <p:cNvSpPr/>
          <p:nvPr/>
        </p:nvSpPr>
        <p:spPr>
          <a:xfrm>
            <a:off x="4019404" y="478135"/>
            <a:ext cx="4140491" cy="923330"/>
          </a:xfrm>
          <a:prstGeom prst="rect">
            <a:avLst/>
          </a:prstGeom>
          <a:noFill/>
        </p:spPr>
        <p:txBody>
          <a:bodyPr wrap="squar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THEORISTS</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7657427"/>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4500" y="1303635"/>
            <a:ext cx="2832100" cy="4401205"/>
          </a:xfrm>
          <a:prstGeom prst="rect">
            <a:avLst/>
          </a:prstGeom>
        </p:spPr>
        <p:txBody>
          <a:bodyPr wrap="square">
            <a:spAutoFit/>
          </a:bodyPr>
          <a:lstStyle/>
          <a:p>
            <a:pPr marL="285750" indent="-285750" algn="ctr">
              <a:buFont typeface="Arial" panose="020B0604020202020204" pitchFamily="34" charset="0"/>
              <a:buChar char="•"/>
            </a:pPr>
            <a:r>
              <a:rPr lang="en-GB" sz="2800" b="1" dirty="0">
                <a:solidFill>
                  <a:schemeClr val="accent1"/>
                </a:solidFill>
                <a:latin typeface="Open Sans" panose="020B0606030504020204" pitchFamily="34" charset="0"/>
              </a:rPr>
              <a:t>Theorists like to understand how the new learning fits into their ‘framework’ and into previous theories.</a:t>
            </a:r>
          </a:p>
        </p:txBody>
      </p:sp>
      <p:sp>
        <p:nvSpPr>
          <p:cNvPr id="6" name="Chevron 5"/>
          <p:cNvSpPr/>
          <p:nvPr/>
        </p:nvSpPr>
        <p:spPr>
          <a:xfrm>
            <a:off x="2184400" y="139700"/>
            <a:ext cx="8712200" cy="6604000"/>
          </a:xfrm>
          <a:prstGeom prst="chevron">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Rectangle 3"/>
          <p:cNvSpPr/>
          <p:nvPr/>
        </p:nvSpPr>
        <p:spPr>
          <a:xfrm>
            <a:off x="5588000" y="2416939"/>
            <a:ext cx="3911600" cy="3077766"/>
          </a:xfrm>
          <a:prstGeom prst="rect">
            <a:avLst/>
          </a:prstGeom>
        </p:spPr>
        <p:txBody>
          <a:bodyPr wrap="square">
            <a:spAutoFit/>
          </a:bodyPr>
          <a:lstStyle/>
          <a:p>
            <a:pPr marL="342900" indent="-342900">
              <a:buFont typeface="Arial" panose="020B0604020202020204" pitchFamily="34" charset="0"/>
              <a:buChar char="•"/>
            </a:pPr>
            <a:r>
              <a:rPr lang="en-GB" sz="2800" dirty="0" smtClean="0">
                <a:solidFill>
                  <a:schemeClr val="bg1"/>
                </a:solidFill>
                <a:latin typeface="Open Sans" panose="020B0606030504020204" pitchFamily="34" charset="0"/>
              </a:rPr>
              <a:t>They’re </a:t>
            </a:r>
            <a:r>
              <a:rPr lang="en-GB" sz="2800" dirty="0">
                <a:solidFill>
                  <a:schemeClr val="bg1"/>
                </a:solidFill>
                <a:latin typeface="Open Sans" panose="020B0606030504020204" pitchFamily="34" charset="0"/>
              </a:rPr>
              <a:t>likely to be uncomfortable with things that don’t fit with what they already know.</a:t>
            </a:r>
          </a:p>
          <a:p>
            <a:r>
              <a:rPr lang="en-GB" dirty="0">
                <a:solidFill>
                  <a:srgbClr val="000000"/>
                </a:solidFill>
                <a:latin typeface="Open Sans" panose="020B0606030504020204" pitchFamily="34" charset="0"/>
              </a:rPr>
              <a:t/>
            </a:r>
            <a:br>
              <a:rPr lang="en-GB" dirty="0">
                <a:solidFill>
                  <a:srgbClr val="000000"/>
                </a:solidFill>
                <a:latin typeface="Open Sans" panose="020B0606030504020204" pitchFamily="34" charset="0"/>
              </a:rPr>
            </a:br>
            <a:r>
              <a:rPr lang="en-GB" dirty="0">
                <a:solidFill>
                  <a:srgbClr val="000000"/>
                </a:solidFill>
                <a:latin typeface="Open Sans" panose="020B0606030504020204" pitchFamily="34" charset="0"/>
              </a:rPr>
              <a:t/>
            </a:r>
            <a:br>
              <a:rPr lang="en-GB" dirty="0">
                <a:solidFill>
                  <a:srgbClr val="000000"/>
                </a:solidFill>
                <a:latin typeface="Open Sans" panose="020B0606030504020204" pitchFamily="34" charset="0"/>
              </a:rPr>
            </a:br>
            <a:endParaRPr lang="en-GB" dirty="0"/>
          </a:p>
        </p:txBody>
      </p:sp>
    </p:spTree>
    <p:extLst>
      <p:ext uri="{BB962C8B-B14F-4D97-AF65-F5344CB8AC3E}">
        <p14:creationId xmlns:p14="http://schemas.microsoft.com/office/powerpoint/2010/main" val="151090666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660400" y="609600"/>
            <a:ext cx="10922000" cy="1356360"/>
          </a:xfrm>
          <a:prstGeom prst="wedgeRoundRectCallout">
            <a:avLst>
              <a:gd name="adj1" fmla="val 52190"/>
              <a:gd name="adj2" fmla="val -28324"/>
              <a:gd name="adj3" fmla="val 166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Theorists learn by:</a:t>
            </a:r>
            <a:endParaRPr lang="en-GB" dirty="0">
              <a:solidFill>
                <a:schemeClr val="bg1"/>
              </a:solidFill>
            </a:endParaRPr>
          </a:p>
        </p:txBody>
      </p:sp>
      <p:sp>
        <p:nvSpPr>
          <p:cNvPr id="3" name="Content Placeholder 2"/>
          <p:cNvSpPr>
            <a:spLocks noGrp="1"/>
          </p:cNvSpPr>
          <p:nvPr>
            <p:ph idx="1"/>
          </p:nvPr>
        </p:nvSpPr>
        <p:spPr/>
        <p:txBody>
          <a:bodyPr/>
          <a:lstStyle/>
          <a:p>
            <a:pPr fontAlgn="t"/>
            <a:r>
              <a:rPr lang="en-GB" dirty="0"/>
              <a:t>models</a:t>
            </a:r>
          </a:p>
          <a:p>
            <a:pPr fontAlgn="t"/>
            <a:r>
              <a:rPr lang="en-GB" dirty="0"/>
              <a:t>statistics</a:t>
            </a:r>
          </a:p>
          <a:p>
            <a:pPr fontAlgn="t"/>
            <a:r>
              <a:rPr lang="en-GB" dirty="0"/>
              <a:t>stories</a:t>
            </a:r>
          </a:p>
          <a:p>
            <a:pPr fontAlgn="t"/>
            <a:r>
              <a:rPr lang="en-GB" dirty="0"/>
              <a:t>quotes</a:t>
            </a:r>
          </a:p>
          <a:p>
            <a:pPr fontAlgn="t"/>
            <a:r>
              <a:rPr lang="en-GB" dirty="0"/>
              <a:t>background information</a:t>
            </a:r>
          </a:p>
          <a:p>
            <a:pPr fontAlgn="t"/>
            <a:r>
              <a:rPr lang="en-GB" dirty="0"/>
              <a:t>applying theories</a:t>
            </a:r>
          </a:p>
          <a:p>
            <a:endParaRPr lang="en-GB" dirty="0"/>
          </a:p>
        </p:txBody>
      </p:sp>
    </p:spTree>
    <p:extLst>
      <p:ext uri="{BB962C8B-B14F-4D97-AF65-F5344CB8AC3E}">
        <p14:creationId xmlns:p14="http://schemas.microsoft.com/office/powerpoint/2010/main" val="215753511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349" y="-1714500"/>
            <a:ext cx="13944598" cy="10458450"/>
          </a:xfrm>
          <a:prstGeom prst="rect">
            <a:avLst/>
          </a:prstGeom>
        </p:spPr>
      </p:pic>
      <p:sp>
        <p:nvSpPr>
          <p:cNvPr id="5" name="Rounded Rectangular Callout 4"/>
          <p:cNvSpPr/>
          <p:nvPr/>
        </p:nvSpPr>
        <p:spPr>
          <a:xfrm>
            <a:off x="4743450" y="2495550"/>
            <a:ext cx="5581650" cy="1657350"/>
          </a:xfrm>
          <a:prstGeom prst="wedgeRoundRectCallout">
            <a:avLst>
              <a:gd name="adj1" fmla="val -56551"/>
              <a:gd name="adj2" fmla="val 1233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smtClean="0"/>
              <a:t>What is your learning style?</a:t>
            </a:r>
            <a:endParaRPr lang="en-GB" sz="4000" dirty="0"/>
          </a:p>
        </p:txBody>
      </p:sp>
    </p:spTree>
    <p:extLst>
      <p:ext uri="{BB962C8B-B14F-4D97-AF65-F5344CB8AC3E}">
        <p14:creationId xmlns:p14="http://schemas.microsoft.com/office/powerpoint/2010/main" val="306078498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88900" y="977900"/>
            <a:ext cx="12280900" cy="4914900"/>
          </a:xfrm>
          <a:prstGeom prst="bentConnector3">
            <a:avLst/>
          </a:prstGeom>
          <a:ln>
            <a:solidFill>
              <a:schemeClr val="accent1"/>
            </a:solidFill>
          </a:ln>
          <a:scene3d>
            <a:camera prst="isometricOffAxis1Right"/>
            <a:lightRig rig="threePt" dir="t"/>
          </a:scene3d>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rot="21093460">
            <a:off x="251613" y="1623545"/>
            <a:ext cx="5956299" cy="5078313"/>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Knowing your learning style is important, because it will allow you to gain knowledge</a:t>
            </a:r>
          </a:p>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faster.</a:t>
            </a:r>
            <a:endPar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4" name="Smiley Face 13"/>
          <p:cNvSpPr/>
          <p:nvPr/>
        </p:nvSpPr>
        <p:spPr>
          <a:xfrm>
            <a:off x="6337300" y="1778000"/>
            <a:ext cx="2705100" cy="27178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Callout 16"/>
          <p:cNvSpPr/>
          <p:nvPr/>
        </p:nvSpPr>
        <p:spPr>
          <a:xfrm>
            <a:off x="8275624" y="1213825"/>
            <a:ext cx="673100" cy="508000"/>
          </a:xfrm>
          <a:prstGeom prst="wedgeEllipseCallou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18" name="Curved Down Arrow 17"/>
          <p:cNvSpPr/>
          <p:nvPr/>
        </p:nvSpPr>
        <p:spPr>
          <a:xfrm rot="3986785">
            <a:off x="9164623" y="744870"/>
            <a:ext cx="3022600" cy="2400300"/>
          </a:xfrm>
          <a:prstGeom prst="curvedDownArrow">
            <a:avLst>
              <a:gd name="adj1" fmla="val 11230"/>
              <a:gd name="adj2" fmla="val 19244"/>
              <a:gd name="adj3" fmla="val 150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Callout 18"/>
          <p:cNvSpPr/>
          <p:nvPr/>
        </p:nvSpPr>
        <p:spPr>
          <a:xfrm>
            <a:off x="8687748" y="3658353"/>
            <a:ext cx="2031052" cy="1469554"/>
          </a:xfrm>
          <a:prstGeom prst="wedgeEllipseCallout">
            <a:avLst>
              <a:gd name="adj1" fmla="val -28336"/>
              <a:gd name="adj2" fmla="val -56761"/>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2518886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4557" y="266226"/>
            <a:ext cx="9655207"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Information about learning styles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Rounded Rectangular Callout 4"/>
          <p:cNvSpPr/>
          <p:nvPr/>
        </p:nvSpPr>
        <p:spPr>
          <a:xfrm>
            <a:off x="613954" y="1189556"/>
            <a:ext cx="10985863" cy="1175657"/>
          </a:xfrm>
          <a:prstGeom prst="wedgeRoundRectCallout">
            <a:avLst>
              <a:gd name="adj1" fmla="val 52056"/>
              <a:gd name="adj2" fmla="val -275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will help you in completing successful presentations.</a:t>
            </a:r>
            <a:endParaRPr lang="en-GB" sz="3600" dirty="0"/>
          </a:p>
        </p:txBody>
      </p:sp>
      <p:sp>
        <p:nvSpPr>
          <p:cNvPr id="6" name="Rectangle 5"/>
          <p:cNvSpPr/>
          <p:nvPr/>
        </p:nvSpPr>
        <p:spPr>
          <a:xfrm>
            <a:off x="1414153" y="3538834"/>
            <a:ext cx="9385464" cy="2646878"/>
          </a:xfrm>
          <a:prstGeom prst="rect">
            <a:avLst/>
          </a:prstGeom>
          <a:noFill/>
        </p:spPr>
        <p:txBody>
          <a:bodyPr wrap="square" lIns="91440" tIns="45720" rIns="91440" bIns="45720">
            <a:spAutoFit/>
          </a:bodyPr>
          <a:lstStyle/>
          <a:p>
            <a:pPr algn="ctr"/>
            <a:r>
              <a:rPr lang="en-US" sz="16600" dirty="0" smtClean="0">
                <a:ln w="0"/>
                <a:solidFill>
                  <a:schemeClr val="accent1"/>
                </a:solidFill>
                <a:effectLst>
                  <a:outerShdw blurRad="38100" dist="25400" dir="5400000" algn="ctr" rotWithShape="0">
                    <a:srgbClr val="6E747A">
                      <a:alpha val="43000"/>
                    </a:srgbClr>
                  </a:outerShdw>
                </a:effectLst>
              </a:rPr>
              <a:t>HOW?</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6741275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par>
                                <p:cTn id="22" presetID="53" presetClass="exit" presetSubtype="32" fill="hold" grpId="1" nodeType="withEffect">
                                  <p:stCondLst>
                                    <p:cond delay="0"/>
                                  </p:stCondLst>
                                  <p:childTnLst>
                                    <p:anim calcmode="lin" valueType="num">
                                      <p:cBhvr>
                                        <p:cTn id="23" dur="2000"/>
                                        <p:tgtEl>
                                          <p:spTgt spid="4"/>
                                        </p:tgtEl>
                                        <p:attrNameLst>
                                          <p:attrName>ppt_w</p:attrName>
                                        </p:attrNameLst>
                                      </p:cBhvr>
                                      <p:tavLst>
                                        <p:tav tm="0">
                                          <p:val>
                                            <p:strVal val="ppt_w"/>
                                          </p:val>
                                        </p:tav>
                                        <p:tav tm="100000">
                                          <p:val>
                                            <p:fltVal val="0"/>
                                          </p:val>
                                        </p:tav>
                                      </p:tavLst>
                                    </p:anim>
                                    <p:anim calcmode="lin" valueType="num">
                                      <p:cBhvr>
                                        <p:cTn id="24" dur="2000"/>
                                        <p:tgtEl>
                                          <p:spTgt spid="4"/>
                                        </p:tgtEl>
                                        <p:attrNameLst>
                                          <p:attrName>ppt_h</p:attrName>
                                        </p:attrNameLst>
                                      </p:cBhvr>
                                      <p:tavLst>
                                        <p:tav tm="0">
                                          <p:val>
                                            <p:strVal val="ppt_h"/>
                                          </p:val>
                                        </p:tav>
                                        <p:tav tm="100000">
                                          <p:val>
                                            <p:fltVal val="0"/>
                                          </p:val>
                                        </p:tav>
                                      </p:tavLst>
                                    </p:anim>
                                    <p:animEffect transition="out" filter="fad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53" presetClass="exit" presetSubtype="32" fill="hold" grpId="1" nodeType="withEffect">
                                  <p:stCondLst>
                                    <p:cond delay="0"/>
                                  </p:stCondLst>
                                  <p:childTnLst>
                                    <p:anim calcmode="lin" valueType="num">
                                      <p:cBhvr>
                                        <p:cTn id="28" dur="2000"/>
                                        <p:tgtEl>
                                          <p:spTgt spid="5"/>
                                        </p:tgtEl>
                                        <p:attrNameLst>
                                          <p:attrName>ppt_w</p:attrName>
                                        </p:attrNameLst>
                                      </p:cBhvr>
                                      <p:tavLst>
                                        <p:tav tm="0">
                                          <p:val>
                                            <p:strVal val="ppt_w"/>
                                          </p:val>
                                        </p:tav>
                                        <p:tav tm="100000">
                                          <p:val>
                                            <p:fltVal val="0"/>
                                          </p:val>
                                        </p:tav>
                                      </p:tavLst>
                                    </p:anim>
                                    <p:anim calcmode="lin" valueType="num">
                                      <p:cBhvr>
                                        <p:cTn id="29" dur="2000"/>
                                        <p:tgtEl>
                                          <p:spTgt spid="5"/>
                                        </p:tgtEl>
                                        <p:attrNameLst>
                                          <p:attrName>ppt_h</p:attrName>
                                        </p:attrNameLst>
                                      </p:cBhvr>
                                      <p:tavLst>
                                        <p:tav tm="0">
                                          <p:val>
                                            <p:strVal val="ppt_h"/>
                                          </p:val>
                                        </p:tav>
                                        <p:tav tm="100000">
                                          <p:val>
                                            <p:fltVal val="0"/>
                                          </p:val>
                                        </p:tav>
                                      </p:tavLst>
                                    </p:anim>
                                    <p:animEffect transition="out" filter="fade">
                                      <p:cBhvr>
                                        <p:cTn id="30" dur="2000"/>
                                        <p:tgtEl>
                                          <p:spTgt spid="5"/>
                                        </p:tgtEl>
                                      </p:cBhvr>
                                    </p:animEffect>
                                    <p:set>
                                      <p:cBhvr>
                                        <p:cTn id="3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p:nvPr/>
        </p:nvCxnSpPr>
        <p:spPr>
          <a:xfrm rot="10800000" flipV="1">
            <a:off x="1600200" y="1302529"/>
            <a:ext cx="5156200" cy="4787900"/>
          </a:xfrm>
          <a:prstGeom prst="bentConnector3">
            <a:avLst/>
          </a:prstGeom>
          <a:ln>
            <a:solidFill>
              <a:schemeClr val="accent1"/>
            </a:solidFill>
          </a:ln>
          <a:scene3d>
            <a:camera prst="perspectiveHeroicExtremeRightFacing"/>
            <a:lightRig rig="threePt" dir="t"/>
          </a:scene3d>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6017413" y="409719"/>
            <a:ext cx="5956299" cy="5909310"/>
          </a:xfrm>
          <a:prstGeom prst="rect">
            <a:avLst/>
          </a:prstGeom>
          <a:noFill/>
        </p:spPr>
        <p:txBody>
          <a:bodyPr wrap="squar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Knowing your learning style of your audience will allow you prepare a presentation that will be most suitable for them.</a:t>
            </a:r>
          </a:p>
        </p:txBody>
      </p:sp>
      <p:sp>
        <p:nvSpPr>
          <p:cNvPr id="9" name="Rectangle 8"/>
          <p:cNvSpPr/>
          <p:nvPr/>
        </p:nvSpPr>
        <p:spPr>
          <a:xfrm>
            <a:off x="1079499" y="2293128"/>
            <a:ext cx="3098800" cy="1714500"/>
          </a:xfrm>
          <a:prstGeom prst="rect">
            <a:avLst/>
          </a:prstGeom>
          <a:solidFill>
            <a:schemeClr val="bg1"/>
          </a:solidFill>
          <a:ln>
            <a:solidFill>
              <a:schemeClr val="accent1"/>
            </a:solid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PRESENTATION</a:t>
            </a:r>
            <a:endParaRPr lang="en-GB" dirty="0">
              <a:solidFill>
                <a:schemeClr val="tx1"/>
              </a:solidFill>
            </a:endParaRPr>
          </a:p>
        </p:txBody>
      </p:sp>
      <p:sp>
        <p:nvSpPr>
          <p:cNvPr id="10" name="Smiley Face 9"/>
          <p:cNvSpPr/>
          <p:nvPr/>
        </p:nvSpPr>
        <p:spPr>
          <a:xfrm>
            <a:off x="393700" y="3241502"/>
            <a:ext cx="914400" cy="990600"/>
          </a:xfrm>
          <a:prstGeom prst="smileyFace">
            <a:avLst/>
          </a:prstGeom>
          <a:solidFill>
            <a:schemeClr val="bg1"/>
          </a:solidFill>
          <a:ln>
            <a:solidFill>
              <a:schemeClr val="accent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miley Face 10"/>
          <p:cNvSpPr/>
          <p:nvPr/>
        </p:nvSpPr>
        <p:spPr>
          <a:xfrm>
            <a:off x="1142999" y="3696479"/>
            <a:ext cx="914400" cy="990600"/>
          </a:xfrm>
          <a:prstGeom prst="smileyFace">
            <a:avLst/>
          </a:prstGeom>
          <a:solidFill>
            <a:schemeClr val="bg1"/>
          </a:solidFill>
          <a:ln>
            <a:solidFill>
              <a:schemeClr val="accent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p:cNvSpPr/>
          <p:nvPr/>
        </p:nvSpPr>
        <p:spPr>
          <a:xfrm>
            <a:off x="457199" y="4460702"/>
            <a:ext cx="914400" cy="990600"/>
          </a:xfrm>
          <a:prstGeom prst="smileyFace">
            <a:avLst/>
          </a:prstGeom>
          <a:solidFill>
            <a:schemeClr val="bg1"/>
          </a:solidFill>
          <a:ln>
            <a:solidFill>
              <a:schemeClr val="accent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miley Face 12"/>
          <p:cNvSpPr/>
          <p:nvPr/>
        </p:nvSpPr>
        <p:spPr>
          <a:xfrm>
            <a:off x="1435099" y="4819145"/>
            <a:ext cx="914400" cy="990600"/>
          </a:xfrm>
          <a:prstGeom prst="smileyFace">
            <a:avLst/>
          </a:prstGeom>
          <a:solidFill>
            <a:schemeClr val="bg1"/>
          </a:solidFill>
          <a:ln>
            <a:solidFill>
              <a:schemeClr val="accent1"/>
            </a:solidFill>
          </a:ln>
          <a:scene3d>
            <a:camera prst="perspectiveContrasting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730339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9467" y="3428998"/>
            <a:ext cx="11717519" cy="1754326"/>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You can  put group discussion into</a:t>
            </a:r>
          </a:p>
          <a:p>
            <a:pPr algn="ctr"/>
            <a:r>
              <a:rPr lang="en-US" sz="5400" dirty="0">
                <a:ln w="0"/>
                <a:solidFill>
                  <a:schemeClr val="accent1"/>
                </a:solidFill>
                <a:effectLst>
                  <a:outerShdw blurRad="38100" dist="25400" dir="5400000" algn="ctr" rotWithShape="0">
                    <a:srgbClr val="6E747A">
                      <a:alpha val="43000"/>
                    </a:srgbClr>
                  </a:outerShdw>
                </a:effectLst>
              </a:rPr>
              <a:t>y</a:t>
            </a:r>
            <a:r>
              <a:rPr lang="en-US" sz="5400" dirty="0" smtClean="0">
                <a:ln w="0"/>
                <a:solidFill>
                  <a:schemeClr val="accent1"/>
                </a:solidFill>
                <a:effectLst>
                  <a:outerShdw blurRad="38100" dist="25400" dir="5400000" algn="ctr" rotWithShape="0">
                    <a:srgbClr val="6E747A">
                      <a:alpha val="43000"/>
                    </a:srgbClr>
                  </a:outerShdw>
                </a:effectLst>
              </a:rPr>
              <a:t>our presentation.</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0" y="1807916"/>
            <a:ext cx="12192000" cy="162108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2090290" y="1895182"/>
            <a:ext cx="7851761" cy="1446550"/>
          </a:xfrm>
          <a:prstGeom prst="rect">
            <a:avLst/>
          </a:prstGeom>
          <a:noFill/>
        </p:spPr>
        <p:txBody>
          <a:bodyPr wrap="square" lIns="91440" tIns="45720" rIns="91440" bIns="45720">
            <a:spAutoFit/>
          </a:bodyPr>
          <a:lstStyle/>
          <a:p>
            <a:pPr algn="ctr"/>
            <a:r>
              <a:rPr lang="en-US" sz="88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REFLECTORS</a:t>
            </a:r>
            <a:endParaRPr lang="en-US" sz="8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7"/>
          <p:cNvSpPr/>
          <p:nvPr/>
        </p:nvSpPr>
        <p:spPr>
          <a:xfrm>
            <a:off x="469468" y="681334"/>
            <a:ext cx="11717519" cy="92333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If you know that in your audience are</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4980509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651819" y="369939"/>
            <a:ext cx="6150078" cy="1076632"/>
          </a:xfrm>
          <a:prstGeom prst="wedgeRoundRectCallout">
            <a:avLst>
              <a:gd name="adj1" fmla="val -52008"/>
              <a:gd name="adj2" fmla="val -320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Learning Style is your best method of studying.</a:t>
            </a:r>
            <a:endParaRPr lang="en-GB" sz="2400" dirty="0"/>
          </a:p>
        </p:txBody>
      </p:sp>
      <p:sp>
        <p:nvSpPr>
          <p:cNvPr id="5" name="Rounded Rectangular Callout 4"/>
          <p:cNvSpPr/>
          <p:nvPr/>
        </p:nvSpPr>
        <p:spPr>
          <a:xfrm>
            <a:off x="4328652" y="1614950"/>
            <a:ext cx="6150078" cy="1076632"/>
          </a:xfrm>
          <a:prstGeom prst="wedgeRoundRectCallout">
            <a:avLst>
              <a:gd name="adj1" fmla="val 52069"/>
              <a:gd name="adj2" fmla="val -33391"/>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smtClean="0"/>
              <a:t>There are few learning styles.</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28" y="65139"/>
            <a:ext cx="3588773" cy="26915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503" y="1606142"/>
            <a:ext cx="1170621" cy="120936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28" y="2539180"/>
            <a:ext cx="3588773" cy="2691580"/>
          </a:xfrm>
          <a:prstGeom prst="rect">
            <a:avLst/>
          </a:prstGeom>
        </p:spPr>
      </p:pic>
      <p:sp>
        <p:nvSpPr>
          <p:cNvPr id="9" name="Rounded Rectangular Callout 8"/>
          <p:cNvSpPr/>
          <p:nvPr/>
        </p:nvSpPr>
        <p:spPr>
          <a:xfrm>
            <a:off x="1651819" y="2843980"/>
            <a:ext cx="6150078" cy="1076632"/>
          </a:xfrm>
          <a:prstGeom prst="wedgeRoundRectCallout">
            <a:avLst>
              <a:gd name="adj1" fmla="val -52008"/>
              <a:gd name="adj2" fmla="val -320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You can be a Activist, Reflector, Theorist or Pragmatist.</a:t>
            </a:r>
            <a:endParaRPr lang="en-GB" sz="2400" dirty="0"/>
          </a:p>
        </p:txBody>
      </p:sp>
      <p:sp>
        <p:nvSpPr>
          <p:cNvPr id="10" name="Rounded Rectangular Callout 9"/>
          <p:cNvSpPr/>
          <p:nvPr/>
        </p:nvSpPr>
        <p:spPr>
          <a:xfrm>
            <a:off x="4328652" y="4104579"/>
            <a:ext cx="6150078" cy="1076632"/>
          </a:xfrm>
          <a:prstGeom prst="wedgeRoundRectCallout">
            <a:avLst>
              <a:gd name="adj1" fmla="val 52069"/>
              <a:gd name="adj2" fmla="val -33391"/>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smtClean="0"/>
              <a:t>But you can also be Visual, Auditory or Kinaesthetic Learner.</a:t>
            </a:r>
            <a:endParaRPr lang="en-GB" sz="24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503" y="4104579"/>
            <a:ext cx="1170621" cy="120936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128" y="4745816"/>
            <a:ext cx="3588773" cy="2691580"/>
          </a:xfrm>
          <a:prstGeom prst="rect">
            <a:avLst/>
          </a:prstGeom>
        </p:spPr>
      </p:pic>
      <p:sp>
        <p:nvSpPr>
          <p:cNvPr id="13" name="Rounded Rectangular Callout 12"/>
          <p:cNvSpPr/>
          <p:nvPr/>
        </p:nvSpPr>
        <p:spPr>
          <a:xfrm>
            <a:off x="1651819" y="5405281"/>
            <a:ext cx="7551175" cy="656305"/>
          </a:xfrm>
          <a:prstGeom prst="wedgeRoundRectCallout">
            <a:avLst>
              <a:gd name="adj1" fmla="val -52008"/>
              <a:gd name="adj2" fmla="val -320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t>All of them have differences, but still are quite similar.</a:t>
            </a:r>
            <a:endParaRPr lang="en-GB" sz="2400" dirty="0"/>
          </a:p>
        </p:txBody>
      </p:sp>
    </p:spTree>
    <p:extLst>
      <p:ext uri="{BB962C8B-B14F-4D97-AF65-F5344CB8AC3E}">
        <p14:creationId xmlns:p14="http://schemas.microsoft.com/office/powerpoint/2010/main" val="96590924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2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3000"/>
                            </p:stCondLst>
                            <p:childTnLst>
                              <p:par>
                                <p:cTn id="19" presetID="10" presetClass="entr" presetSubtype="0" fill="hold"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500"/>
                            </p:stCondLst>
                            <p:childTnLst>
                              <p:par>
                                <p:cTn id="26" presetID="10" presetClass="entr" presetSubtype="0" fill="hold" nodeType="after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8000"/>
                            </p:stCondLst>
                            <p:childTnLst>
                              <p:par>
                                <p:cTn id="33" presetID="10" presetClass="entr" presetSubtype="0" fill="hold" nodeType="afterEffect">
                                  <p:stCondLst>
                                    <p:cond delay="2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91886" y="4020457"/>
            <a:ext cx="4354286" cy="3048000"/>
          </a:xfrm>
          <a:prstGeom prst="line">
            <a:avLst/>
          </a:prstGeom>
          <a:ln w="98425" cap="flat" cmpd="sng"/>
          <a:effectLst/>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flipV="1">
            <a:off x="3962400" y="3120571"/>
            <a:ext cx="4368800" cy="899886"/>
          </a:xfrm>
          <a:prstGeom prst="line">
            <a:avLst/>
          </a:prstGeom>
          <a:ln w="98425" cap="flat" cmpd="sng"/>
          <a:effectLst/>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V="1">
            <a:off x="8331200" y="2249714"/>
            <a:ext cx="2351314" cy="870856"/>
          </a:xfrm>
          <a:prstGeom prst="line">
            <a:avLst/>
          </a:prstGeom>
          <a:ln w="98425" cap="flat" cmpd="sng"/>
          <a:effectLst/>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10682514" y="-101600"/>
            <a:ext cx="899886" cy="2351315"/>
          </a:xfrm>
          <a:prstGeom prst="line">
            <a:avLst/>
          </a:prstGeom>
          <a:ln w="98425" cap="flat" cmpd="sng"/>
          <a:effectLst/>
        </p:spPr>
        <p:style>
          <a:lnRef idx="3">
            <a:schemeClr val="accent1"/>
          </a:lnRef>
          <a:fillRef idx="0">
            <a:schemeClr val="accent1"/>
          </a:fillRef>
          <a:effectRef idx="2">
            <a:schemeClr val="accent1"/>
          </a:effectRef>
          <a:fontRef idx="minor">
            <a:schemeClr val="tx1"/>
          </a:fontRef>
        </p:style>
      </p:cxnSp>
      <p:sp>
        <p:nvSpPr>
          <p:cNvPr id="20" name="Rectangle 19"/>
          <p:cNvSpPr/>
          <p:nvPr/>
        </p:nvSpPr>
        <p:spPr>
          <a:xfrm>
            <a:off x="107069" y="209375"/>
            <a:ext cx="9858789"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That presentation will be easier to</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1" name="Rectangle 20"/>
          <p:cNvSpPr/>
          <p:nvPr/>
        </p:nvSpPr>
        <p:spPr>
          <a:xfrm>
            <a:off x="248145" y="939025"/>
            <a:ext cx="11943855" cy="1754326"/>
          </a:xfrm>
          <a:prstGeom prst="rect">
            <a:avLst/>
          </a:prstGeom>
          <a:noFill/>
        </p:spPr>
        <p:txBody>
          <a:bodyPr wrap="square" lIns="91440" tIns="45720" rIns="91440" bIns="45720">
            <a:spAutoFit/>
          </a:bodyPr>
          <a:lstStyle/>
          <a:p>
            <a:r>
              <a:rPr lang="en-US" sz="5400" dirty="0" smtClean="0">
                <a:ln w="0"/>
                <a:solidFill>
                  <a:schemeClr val="accent1"/>
                </a:solidFill>
                <a:effectLst>
                  <a:outerShdw blurRad="38100" dist="25400" dir="5400000" algn="ctr" rotWithShape="0">
                    <a:srgbClr val="6E747A">
                      <a:alpha val="43000"/>
                    </a:srgbClr>
                  </a:outerShdw>
                </a:effectLst>
              </a:rPr>
              <a:t>understand by Reflectors. It will be</a:t>
            </a:r>
          </a:p>
          <a:p>
            <a:r>
              <a:rPr lang="en-US" sz="5400" dirty="0" smtClean="0">
                <a:ln w="0"/>
                <a:solidFill>
                  <a:schemeClr val="accent1"/>
                </a:solidFill>
                <a:effectLst>
                  <a:outerShdw blurRad="38100" dist="25400" dir="5400000" algn="ctr" rotWithShape="0">
                    <a:srgbClr val="6E747A">
                      <a:alpha val="43000"/>
                    </a:srgbClr>
                  </a:outerShdw>
                </a:effectLst>
              </a:rPr>
              <a:t>also more interesting for them.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2" name="Rectangle 21"/>
          <p:cNvSpPr/>
          <p:nvPr/>
        </p:nvSpPr>
        <p:spPr>
          <a:xfrm>
            <a:off x="3738831" y="5784894"/>
            <a:ext cx="11943855" cy="923330"/>
          </a:xfrm>
          <a:prstGeom prst="rect">
            <a:avLst/>
          </a:prstGeom>
          <a:noFill/>
        </p:spPr>
        <p:txBody>
          <a:bodyPr wrap="square" lIns="91440" tIns="45720" rIns="91440" bIns="45720">
            <a:spAutoFit/>
          </a:bodyPr>
          <a:lstStyle/>
          <a:p>
            <a:r>
              <a:rPr lang="en-US" sz="5400" dirty="0" smtClean="0">
                <a:ln w="0"/>
                <a:solidFill>
                  <a:schemeClr val="accent1"/>
                </a:solidFill>
                <a:effectLst>
                  <a:outerShdw blurRad="38100" dist="25400" dir="5400000" algn="ctr" rotWithShape="0">
                    <a:srgbClr val="6E747A">
                      <a:alpha val="43000"/>
                    </a:srgbClr>
                  </a:outerShdw>
                </a:effectLst>
              </a:rPr>
              <a:t>And they will REMEMBER it.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4020900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470" y="799227"/>
            <a:ext cx="11381001" cy="2585323"/>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We all have different Learning Styles so</a:t>
            </a:r>
          </a:p>
          <a:p>
            <a:pPr algn="ctr"/>
            <a:r>
              <a:rPr lang="en-US" sz="5400" dirty="0">
                <a:ln w="0"/>
                <a:solidFill>
                  <a:schemeClr val="accent1"/>
                </a:solidFill>
                <a:effectLst>
                  <a:outerShdw blurRad="38100" dist="25400" dir="5400000" algn="ctr" rotWithShape="0">
                    <a:srgbClr val="6E747A">
                      <a:alpha val="43000"/>
                    </a:srgbClr>
                  </a:outerShdw>
                </a:effectLst>
              </a:rPr>
              <a:t>i</a:t>
            </a:r>
            <a:r>
              <a:rPr lang="en-US" sz="5400" b="0" cap="none" spc="0" dirty="0" smtClean="0">
                <a:ln w="0"/>
                <a:solidFill>
                  <a:schemeClr val="accent1"/>
                </a:solidFill>
                <a:effectLst>
                  <a:outerShdw blurRad="38100" dist="25400" dir="5400000" algn="ctr" rotWithShape="0">
                    <a:srgbClr val="6E747A">
                      <a:alpha val="43000"/>
                    </a:srgbClr>
                  </a:outerShdw>
                </a:effectLst>
              </a:rPr>
              <a:t>t is also important to combine</a:t>
            </a:r>
          </a:p>
          <a:p>
            <a:pPr algn="ctr"/>
            <a:r>
              <a:rPr lang="en-US" sz="5400" dirty="0" smtClean="0">
                <a:ln w="0"/>
                <a:solidFill>
                  <a:schemeClr val="accent1"/>
                </a:solidFill>
                <a:effectLst>
                  <a:outerShdw blurRad="38100" dist="25400" dir="5400000" algn="ctr" rotWithShape="0">
                    <a:srgbClr val="6E747A">
                      <a:alpha val="43000"/>
                    </a:srgbClr>
                  </a:outerShdw>
                </a:effectLst>
              </a:rPr>
              <a:t>different techniques.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 name="Rectangle 1"/>
          <p:cNvSpPr/>
          <p:nvPr/>
        </p:nvSpPr>
        <p:spPr>
          <a:xfrm>
            <a:off x="425470" y="3886200"/>
            <a:ext cx="3149600" cy="257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83120" y="3886200"/>
            <a:ext cx="3149600" cy="257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540770" y="3886200"/>
            <a:ext cx="3149600" cy="2578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us 2"/>
          <p:cNvSpPr/>
          <p:nvPr/>
        </p:nvSpPr>
        <p:spPr>
          <a:xfrm>
            <a:off x="3489345" y="4673600"/>
            <a:ext cx="1079500" cy="10033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qual 7"/>
          <p:cNvSpPr/>
          <p:nvPr/>
        </p:nvSpPr>
        <p:spPr>
          <a:xfrm>
            <a:off x="7632720" y="4781550"/>
            <a:ext cx="908050" cy="787400"/>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http://clipartsy.com/openclipart.org/2013/December/pizza_pepperoni-999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33" y="3709987"/>
            <a:ext cx="2264187" cy="293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a/aa/CocaColaBottle_background_free.png/256px-CocaColaBottle_background_fre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326088">
            <a:off x="5657682" y="3851141"/>
            <a:ext cx="886200" cy="26482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8425" y="4023269"/>
            <a:ext cx="3071945" cy="2303959"/>
          </a:xfrm>
          <a:prstGeom prst="rect">
            <a:avLst/>
          </a:prstGeom>
        </p:spPr>
      </p:pic>
      <p:sp>
        <p:nvSpPr>
          <p:cNvPr id="10" name="Rectangle 9"/>
          <p:cNvSpPr/>
          <p:nvPr/>
        </p:nvSpPr>
        <p:spPr>
          <a:xfrm>
            <a:off x="317108" y="5676900"/>
            <a:ext cx="1999265"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PIZZA</a:t>
            </a:r>
            <a:endParaRPr lang="en-US" sz="5400" b="0" cap="none" spc="0" dirty="0">
              <a:ln w="0"/>
              <a:solidFill>
                <a:schemeClr val="bg1"/>
              </a:solidFill>
              <a:effectLst>
                <a:outerShdw blurRad="38100" dist="25400" dir="5400000" algn="ctr" rotWithShape="0">
                  <a:srgbClr val="6E747A">
                    <a:alpha val="43000"/>
                  </a:srgbClr>
                </a:outerShdw>
              </a:effectLst>
            </a:endParaRPr>
          </a:p>
        </p:txBody>
      </p:sp>
      <p:sp>
        <p:nvSpPr>
          <p:cNvPr id="13" name="Rectangle 12"/>
          <p:cNvSpPr/>
          <p:nvPr/>
        </p:nvSpPr>
        <p:spPr>
          <a:xfrm>
            <a:off x="4436128" y="5676900"/>
            <a:ext cx="1899880"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COLA</a:t>
            </a:r>
            <a:endParaRPr lang="en-US" sz="5400" b="0" cap="none" spc="0" dirty="0">
              <a:ln w="0"/>
              <a:solidFill>
                <a:schemeClr val="bg1"/>
              </a:solidFill>
              <a:effectLst>
                <a:outerShdw blurRad="38100" dist="25400" dir="5400000" algn="ctr" rotWithShape="0">
                  <a:srgbClr val="6E747A">
                    <a:alpha val="43000"/>
                  </a:srgbClr>
                </a:outerShdw>
              </a:effectLst>
            </a:endParaRPr>
          </a:p>
        </p:txBody>
      </p:sp>
      <p:sp>
        <p:nvSpPr>
          <p:cNvPr id="14" name="Rectangle 13"/>
          <p:cNvSpPr/>
          <p:nvPr/>
        </p:nvSpPr>
        <p:spPr>
          <a:xfrm>
            <a:off x="8129147" y="5830789"/>
            <a:ext cx="3757101" cy="769441"/>
          </a:xfrm>
          <a:prstGeom prst="rect">
            <a:avLst/>
          </a:prstGeom>
          <a:noFill/>
        </p:spPr>
        <p:txBody>
          <a:bodyPr wrap="square" lIns="91440" tIns="45720" rIns="91440" bIns="45720">
            <a:spAutoFit/>
          </a:bodyPr>
          <a:lstStyle/>
          <a:p>
            <a:pPr algn="ctr"/>
            <a:r>
              <a:rPr lang="en-US" sz="4400" b="0" cap="none" spc="0" dirty="0" smtClean="0">
                <a:ln w="0"/>
                <a:solidFill>
                  <a:schemeClr val="bg1"/>
                </a:solidFill>
                <a:effectLst>
                  <a:outerShdw blurRad="38100" dist="25400" dir="5400000" algn="ctr" rotWithShape="0">
                    <a:srgbClr val="6E747A">
                      <a:alpha val="43000"/>
                    </a:srgbClr>
                  </a:outerShdw>
                </a:effectLst>
              </a:rPr>
              <a:t>HAPPINESS</a:t>
            </a:r>
            <a:endParaRPr lang="en-US" sz="4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2285726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471" y="499906"/>
            <a:ext cx="11020966" cy="1754326"/>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Most of the slides have some </a:t>
            </a:r>
            <a:r>
              <a:rPr lang="en-US" sz="5400" dirty="0" smtClean="0">
                <a:ln w="0"/>
                <a:solidFill>
                  <a:schemeClr val="accent1"/>
                </a:solidFill>
                <a:effectLst>
                  <a:outerShdw blurRad="38100" dist="25400" dir="5400000" algn="ctr" rotWithShape="0">
                    <a:srgbClr val="6E747A">
                      <a:alpha val="43000"/>
                    </a:srgbClr>
                  </a:outerShdw>
                </a:effectLst>
              </a:rPr>
              <a:t>pictures.</a:t>
            </a:r>
          </a:p>
          <a:p>
            <a:pPr algn="ctr"/>
            <a:r>
              <a:rPr lang="en-US" sz="5400" dirty="0" smtClean="0">
                <a:ln w="0"/>
                <a:solidFill>
                  <a:schemeClr val="accent1"/>
                </a:solidFill>
                <a:effectLst>
                  <a:outerShdw blurRad="38100" dist="25400" dir="5400000" algn="ctr" rotWithShape="0">
                    <a:srgbClr val="6E747A">
                      <a:alpha val="43000"/>
                    </a:srgbClr>
                  </a:outerShdw>
                </a:effectLst>
              </a:rPr>
              <a:t>It is because of creating connections.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831" y="2084839"/>
            <a:ext cx="3991136" cy="4526418"/>
          </a:xfrm>
          <a:prstGeom prst="rect">
            <a:avLst/>
          </a:prstGeom>
        </p:spPr>
      </p:pic>
      <p:graphicFrame>
        <p:nvGraphicFramePr>
          <p:cNvPr id="8" name="Diagram 7"/>
          <p:cNvGraphicFramePr/>
          <p:nvPr>
            <p:extLst>
              <p:ext uri="{D42A27DB-BD31-4B8C-83A1-F6EECF244321}">
                <p14:modId xmlns:p14="http://schemas.microsoft.com/office/powerpoint/2010/main" val="4100071232"/>
              </p:ext>
            </p:extLst>
          </p:nvPr>
        </p:nvGraphicFramePr>
        <p:xfrm>
          <a:off x="4710967" y="2498081"/>
          <a:ext cx="3164115" cy="3699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7568678" y="2948024"/>
            <a:ext cx="4431021" cy="2585323"/>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“It is easy</a:t>
            </a:r>
          </a:p>
          <a:p>
            <a:pPr algn="ctr"/>
            <a:r>
              <a:rPr lang="en-US" sz="5400" dirty="0" smtClean="0">
                <a:ln w="0"/>
                <a:solidFill>
                  <a:schemeClr val="accent1"/>
                </a:solidFill>
                <a:effectLst>
                  <a:outerShdw blurRad="38100" dist="25400" dir="5400000" algn="ctr" rotWithShape="0">
                    <a:srgbClr val="6E747A">
                      <a:alpha val="43000"/>
                    </a:srgbClr>
                  </a:outerShdw>
                </a:effectLst>
              </a:rPr>
              <a:t>to sketch</a:t>
            </a:r>
          </a:p>
          <a:p>
            <a:pPr algn="ctr"/>
            <a:r>
              <a:rPr lang="en-US" sz="5400" dirty="0" smtClean="0">
                <a:ln w="0"/>
                <a:solidFill>
                  <a:schemeClr val="accent1"/>
                </a:solidFill>
                <a:effectLst>
                  <a:outerShdw blurRad="38100" dist="25400" dir="5400000" algn="ctr" rotWithShape="0">
                    <a:srgbClr val="6E747A">
                      <a:alpha val="43000"/>
                    </a:srgbClr>
                  </a:outerShdw>
                </a:effectLst>
              </a:rPr>
              <a:t>in Photoshop.”</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0" name="Rectangle 9"/>
          <p:cNvSpPr/>
          <p:nvPr/>
        </p:nvSpPr>
        <p:spPr>
          <a:xfrm>
            <a:off x="4710967" y="3608332"/>
            <a:ext cx="3162770" cy="461665"/>
          </a:xfrm>
          <a:prstGeom prst="rect">
            <a:avLst/>
          </a:prstGeom>
          <a:noFill/>
        </p:spPr>
        <p:txBody>
          <a:bodyPr wrap="square" lIns="91440" tIns="45720" rIns="91440" bIns="45720">
            <a:spAutoFit/>
          </a:bodyPr>
          <a:lstStyle/>
          <a:p>
            <a:pPr algn="ctr"/>
            <a:r>
              <a:rPr lang="en-US" sz="2400" b="1" cap="none" spc="0" dirty="0" smtClean="0">
                <a:ln w="12700">
                  <a:solidFill>
                    <a:schemeClr val="accent5"/>
                  </a:solidFill>
                  <a:prstDash val="solid"/>
                </a:ln>
                <a:pattFill prst="ltDnDiag">
                  <a:fgClr>
                    <a:schemeClr val="accent5">
                      <a:lumMod val="60000"/>
                      <a:lumOff val="40000"/>
                    </a:schemeClr>
                  </a:fgClr>
                  <a:bgClr>
                    <a:schemeClr val="bg1"/>
                  </a:bgClr>
                </a:pattFill>
                <a:effectLst/>
              </a:rPr>
              <a:t>CONNECTION</a:t>
            </a:r>
            <a:endParaRPr lang="en-US" sz="2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271912143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06" y="1762649"/>
            <a:ext cx="11443987" cy="341632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Some of you will remember that.</a:t>
            </a:r>
          </a:p>
          <a:p>
            <a:pPr algn="ctr"/>
            <a:r>
              <a:rPr lang="en-US" sz="5400" dirty="0" smtClean="0">
                <a:ln w="0"/>
                <a:solidFill>
                  <a:schemeClr val="accent1"/>
                </a:solidFill>
                <a:effectLst>
                  <a:outerShdw blurRad="38100" dist="25400" dir="5400000" algn="ctr" rotWithShape="0">
                    <a:srgbClr val="6E747A">
                      <a:alpha val="43000"/>
                    </a:srgbClr>
                  </a:outerShdw>
                </a:effectLst>
              </a:rPr>
              <a:t>And if you think about that girl in a costume you will think “It is easy to sketch in Photoshop”.</a:t>
            </a:r>
            <a:endParaRPr lang="en-US" sz="5400" b="0" cap="none" spc="0" dirty="0" smtClean="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112749" y="141566"/>
            <a:ext cx="12192000" cy="162108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5236917"/>
            <a:ext cx="12192000" cy="162108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09454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edefined Process 4"/>
          <p:cNvSpPr/>
          <p:nvPr/>
        </p:nvSpPr>
        <p:spPr>
          <a:xfrm>
            <a:off x="1066800" y="-990600"/>
            <a:ext cx="10071100" cy="8445500"/>
          </a:xfrm>
          <a:prstGeom prst="flowChartPredefined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36800" y="1108491"/>
            <a:ext cx="7531100" cy="4247317"/>
          </a:xfrm>
          <a:prstGeom prst="rect">
            <a:avLst/>
          </a:prstGeom>
          <a:noFill/>
        </p:spPr>
        <p:txBody>
          <a:bodyPr wrap="square" lIns="91440" tIns="45720" rIns="91440" bIns="45720">
            <a:spAutoFit/>
          </a:bodyPr>
          <a:lstStyle/>
          <a:p>
            <a:pPr algn="ctr"/>
            <a:r>
              <a:rPr lang="en-US" sz="5400" b="0" cap="none" spc="0" dirty="0" smtClean="0">
                <a:ln w="0"/>
                <a:solidFill>
                  <a:schemeClr val="bg1"/>
                </a:solidFill>
                <a:effectLst>
                  <a:outerShdw blurRad="38100" dist="25400" dir="5400000" algn="ctr" rotWithShape="0">
                    <a:srgbClr val="6E747A">
                      <a:alpha val="43000"/>
                    </a:srgbClr>
                  </a:outerShdw>
                </a:effectLst>
              </a:rPr>
              <a:t>If you want a successful presentation</a:t>
            </a:r>
          </a:p>
          <a:p>
            <a:pPr algn="ctr"/>
            <a:r>
              <a:rPr lang="en-US" sz="5400" dirty="0" smtClean="0">
                <a:ln w="0"/>
                <a:solidFill>
                  <a:schemeClr val="bg1"/>
                </a:solidFill>
                <a:effectLst>
                  <a:outerShdw blurRad="38100" dist="25400" dir="5400000" algn="ctr" rotWithShape="0">
                    <a:srgbClr val="6E747A">
                      <a:alpha val="43000"/>
                    </a:srgbClr>
                  </a:outerShdw>
                </a:effectLst>
              </a:rPr>
              <a:t>it has to be interesting, easy to understand</a:t>
            </a:r>
          </a:p>
          <a:p>
            <a:pPr algn="ctr"/>
            <a:r>
              <a:rPr lang="en-US" sz="5400" dirty="0" smtClean="0">
                <a:ln w="0"/>
                <a:solidFill>
                  <a:schemeClr val="bg1"/>
                </a:solidFill>
                <a:effectLst>
                  <a:outerShdw blurRad="38100" dist="25400" dir="5400000" algn="ctr" rotWithShape="0">
                    <a:srgbClr val="6E747A">
                      <a:alpha val="43000"/>
                    </a:srgbClr>
                  </a:outerShdw>
                </a:effectLst>
              </a:rPr>
              <a:t>and easy to remember.</a:t>
            </a:r>
            <a:endParaRPr lang="en-US" sz="5400" b="0"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676099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544" y="216607"/>
            <a:ext cx="11776276" cy="4247317"/>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To achieve that you have to use your</a:t>
            </a:r>
          </a:p>
          <a:p>
            <a:pPr algn="ctr"/>
            <a:r>
              <a:rPr lang="en-US" sz="5400" dirty="0" smtClean="0">
                <a:ln w="0"/>
                <a:solidFill>
                  <a:schemeClr val="accent1"/>
                </a:solidFill>
                <a:effectLst>
                  <a:outerShdw blurRad="38100" dist="25400" dir="5400000" algn="ctr" rotWithShape="0">
                    <a:srgbClr val="6E747A">
                      <a:alpha val="43000"/>
                    </a:srgbClr>
                  </a:outerShdw>
                </a:effectLst>
              </a:rPr>
              <a:t>knowledge about Learning Styles and create presentation that will be interesting, easy to understand and easy to remember for your audience.</a:t>
            </a:r>
          </a:p>
        </p:txBody>
      </p:sp>
      <p:sp>
        <p:nvSpPr>
          <p:cNvPr id="2" name="Hexagon 1"/>
          <p:cNvSpPr/>
          <p:nvPr/>
        </p:nvSpPr>
        <p:spPr>
          <a:xfrm rot="2649798">
            <a:off x="-254000" y="4749800"/>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Hexagon 4"/>
          <p:cNvSpPr/>
          <p:nvPr/>
        </p:nvSpPr>
        <p:spPr>
          <a:xfrm rot="19346338">
            <a:off x="9163034" y="4824989"/>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Hexagon 5"/>
          <p:cNvSpPr/>
          <p:nvPr/>
        </p:nvSpPr>
        <p:spPr>
          <a:xfrm rot="7611744">
            <a:off x="1765466" y="6120507"/>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p:cNvSpPr/>
          <p:nvPr/>
        </p:nvSpPr>
        <p:spPr>
          <a:xfrm rot="13597314">
            <a:off x="7595771" y="6265369"/>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Hexagon 7"/>
          <p:cNvSpPr/>
          <p:nvPr/>
        </p:nvSpPr>
        <p:spPr>
          <a:xfrm rot="11021202">
            <a:off x="4666591" y="5547239"/>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p:cNvSpPr/>
          <p:nvPr/>
        </p:nvSpPr>
        <p:spPr>
          <a:xfrm rot="2649798">
            <a:off x="-926073" y="5790474"/>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p:cNvSpPr/>
          <p:nvPr/>
        </p:nvSpPr>
        <p:spPr>
          <a:xfrm rot="2649798">
            <a:off x="3406740" y="6466088"/>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p:cNvSpPr/>
          <p:nvPr/>
        </p:nvSpPr>
        <p:spPr>
          <a:xfrm rot="2649798">
            <a:off x="6870265" y="6550886"/>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p:cNvSpPr/>
          <p:nvPr/>
        </p:nvSpPr>
        <p:spPr>
          <a:xfrm rot="2649798">
            <a:off x="10320970" y="5790476"/>
            <a:ext cx="3187700" cy="168910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596" y="3722588"/>
            <a:ext cx="1370392" cy="1351620"/>
          </a:xfrm>
          <a:prstGeom prst="rect">
            <a:avLst/>
          </a:prstGeom>
        </p:spPr>
      </p:pic>
    </p:spTree>
    <p:extLst>
      <p:ext uri="{BB962C8B-B14F-4D97-AF65-F5344CB8AC3E}">
        <p14:creationId xmlns:p14="http://schemas.microsoft.com/office/powerpoint/2010/main" val="1001064463"/>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949" y="928914"/>
            <a:ext cx="9144000" cy="6858000"/>
          </a:xfrm>
          <a:prstGeom prst="rect">
            <a:avLst/>
          </a:prstGeom>
        </p:spPr>
      </p:pic>
      <p:sp>
        <p:nvSpPr>
          <p:cNvPr id="3" name="Rectangle 2"/>
          <p:cNvSpPr/>
          <p:nvPr/>
        </p:nvSpPr>
        <p:spPr>
          <a:xfrm>
            <a:off x="843733" y="127615"/>
            <a:ext cx="10821398" cy="5909310"/>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Thanks for your attention!</a:t>
            </a:r>
          </a:p>
          <a:p>
            <a:pPr algn="ctr"/>
            <a:r>
              <a:rPr lang="en-US" sz="5400" b="0" cap="none" spc="0" dirty="0" smtClean="0">
                <a:ln w="0"/>
                <a:solidFill>
                  <a:schemeClr val="accent1"/>
                </a:solidFill>
                <a:effectLst>
                  <a:outerShdw blurRad="38100" dist="25400" dir="5400000" algn="ctr" rotWithShape="0">
                    <a:srgbClr val="6E747A">
                      <a:alpha val="43000"/>
                    </a:srgbClr>
                  </a:outerShdw>
                </a:effectLst>
              </a:rPr>
              <a:t>You can find this presentation here:</a:t>
            </a:r>
          </a:p>
          <a:p>
            <a:pPr algn="r"/>
            <a:r>
              <a:rPr lang="en-US" sz="5400" dirty="0">
                <a:ln w="0"/>
                <a:solidFill>
                  <a:schemeClr val="accent1"/>
                </a:solidFill>
                <a:effectLst>
                  <a:outerShdw blurRad="38100" dist="25400" dir="5400000" algn="ctr" rotWithShape="0">
                    <a:srgbClr val="6E747A">
                      <a:alpha val="43000"/>
                    </a:srgbClr>
                  </a:outerShdw>
                </a:effectLst>
                <a:hlinkClick r:id="rId4"/>
              </a:rPr>
              <a:t>http://</a:t>
            </a:r>
            <a:r>
              <a:rPr lang="en-US" sz="5400" dirty="0" smtClean="0">
                <a:ln w="0"/>
                <a:solidFill>
                  <a:schemeClr val="accent1"/>
                </a:solidFill>
                <a:effectLst>
                  <a:outerShdw blurRad="38100" dist="25400" dir="5400000" algn="ctr" rotWithShape="0">
                    <a:srgbClr val="6E747A">
                      <a:alpha val="43000"/>
                    </a:srgbClr>
                  </a:outerShdw>
                </a:effectLst>
                <a:hlinkClick r:id="rId4"/>
              </a:rPr>
              <a:t>blackikar.weebly.com/learning-styles.html</a:t>
            </a:r>
            <a:endParaRPr lang="en-US" sz="5400" dirty="0" smtClean="0">
              <a:ln w="0"/>
              <a:solidFill>
                <a:schemeClr val="accent1"/>
              </a:solidFill>
              <a:effectLst>
                <a:outerShdw blurRad="38100" dist="25400" dir="5400000" algn="ctr" rotWithShape="0">
                  <a:srgbClr val="6E747A">
                    <a:alpha val="43000"/>
                  </a:srgbClr>
                </a:outerShdw>
              </a:effectLst>
            </a:endParaRPr>
          </a:p>
          <a:p>
            <a:pPr algn="r"/>
            <a:r>
              <a:rPr lang="en-US" sz="5400" b="0" cap="none" spc="0" dirty="0" smtClean="0">
                <a:ln w="0"/>
                <a:solidFill>
                  <a:schemeClr val="accent1"/>
                </a:solidFill>
                <a:effectLst>
                  <a:outerShdw blurRad="38100" dist="25400" dir="5400000" algn="ctr" rotWithShape="0">
                    <a:srgbClr val="6E747A">
                      <a:alpha val="43000"/>
                    </a:srgbClr>
                  </a:outerShdw>
                </a:effectLst>
              </a:rPr>
              <a:t>Go there and share</a:t>
            </a:r>
          </a:p>
          <a:p>
            <a:pPr algn="r"/>
            <a:r>
              <a:rPr lang="en-US" sz="5400" dirty="0" smtClean="0">
                <a:ln w="0"/>
                <a:solidFill>
                  <a:schemeClr val="accent1"/>
                </a:solidFill>
                <a:effectLst>
                  <a:outerShdw blurRad="38100" dist="25400" dir="5400000" algn="ctr" rotWithShape="0">
                    <a:srgbClr val="6E747A">
                      <a:alpha val="43000"/>
                    </a:srgbClr>
                  </a:outerShdw>
                </a:effectLst>
              </a:rPr>
              <a:t>your opinion in a</a:t>
            </a:r>
          </a:p>
          <a:p>
            <a:pPr algn="r"/>
            <a:r>
              <a:rPr lang="en-US" sz="5400" b="0" cap="none" spc="0" dirty="0" smtClean="0">
                <a:ln w="0"/>
                <a:solidFill>
                  <a:schemeClr val="accent1"/>
                </a:solidFill>
                <a:effectLst>
                  <a:outerShdw blurRad="38100" dist="25400" dir="5400000" algn="ctr" rotWithShape="0">
                    <a:srgbClr val="6E747A">
                      <a:alpha val="43000"/>
                    </a:srgbClr>
                  </a:outerShdw>
                </a:effectLst>
              </a:rPr>
              <a:t>survey </a:t>
            </a:r>
            <a:r>
              <a:rPr lang="en-US" sz="5400" b="0" cap="none" spc="0" dirty="0" smtClean="0">
                <a:ln w="0"/>
                <a:solidFill>
                  <a:schemeClr val="accent1"/>
                </a:solidFill>
                <a:effectLst>
                  <a:outerShdw blurRad="38100" dist="25400" dir="5400000" algn="ctr" rotWithShape="0">
                    <a:srgbClr val="6E747A">
                      <a:alpha val="43000"/>
                    </a:srgbClr>
                  </a:outerShdw>
                </a:effectLst>
                <a:sym typeface="Wingdings" panose="05000000000000000000" pitchFamily="2" charset="2"/>
              </a:rPr>
              <a:t>.</a:t>
            </a:r>
            <a:endParaRPr lang="en-US" sz="5400" b="0" cap="none" spc="0" dirty="0" smtClean="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2964581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203200" y="88900"/>
            <a:ext cx="5702300" cy="6591300"/>
          </a:xfrm>
          <a:prstGeom prst="round2Diag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solidFill>
                  <a:schemeClr val="bg1"/>
                </a:solidFill>
              </a:rPr>
              <a:t>Interesting articles:</a:t>
            </a:r>
            <a:endParaRPr lang="en-GB" dirty="0">
              <a:solidFill>
                <a:schemeClr val="bg1"/>
              </a:solidFill>
            </a:endParaRPr>
          </a:p>
        </p:txBody>
      </p:sp>
      <p:sp>
        <p:nvSpPr>
          <p:cNvPr id="3" name="Content Placeholder 2"/>
          <p:cNvSpPr>
            <a:spLocks noGrp="1"/>
          </p:cNvSpPr>
          <p:nvPr>
            <p:ph idx="1"/>
          </p:nvPr>
        </p:nvSpPr>
        <p:spPr>
          <a:xfrm>
            <a:off x="5905500" y="1115060"/>
            <a:ext cx="5851071" cy="4038600"/>
          </a:xfrm>
        </p:spPr>
        <p:txBody>
          <a:bodyPr/>
          <a:lstStyle/>
          <a:p>
            <a:r>
              <a:rPr lang="en-GB" dirty="0">
                <a:hlinkClick r:id="rId3"/>
              </a:rPr>
              <a:t>http://</a:t>
            </a:r>
            <a:r>
              <a:rPr lang="en-GB" dirty="0" smtClean="0">
                <a:hlinkClick r:id="rId3"/>
              </a:rPr>
              <a:t>www.skillsyouneed.com/learn/learning-styles.html</a:t>
            </a:r>
            <a:endParaRPr lang="en-GB" dirty="0" smtClean="0"/>
          </a:p>
          <a:p>
            <a:r>
              <a:rPr lang="en-GB" dirty="0"/>
              <a:t>https://online.dacmt-acquisition.org.uk/SelfDevelopment/AdaptingYourLearningStyles/tabid/159/Default.aspx</a:t>
            </a:r>
          </a:p>
        </p:txBody>
      </p:sp>
    </p:spTree>
    <p:extLst>
      <p:ext uri="{BB962C8B-B14F-4D97-AF65-F5344CB8AC3E}">
        <p14:creationId xmlns:p14="http://schemas.microsoft.com/office/powerpoint/2010/main" val="25320508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Brace 3"/>
          <p:cNvSpPr/>
          <p:nvPr/>
        </p:nvSpPr>
        <p:spPr>
          <a:xfrm>
            <a:off x="889000" y="1257300"/>
            <a:ext cx="10642600" cy="43688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1500556" y="1636123"/>
            <a:ext cx="9419487" cy="3416320"/>
          </a:xfrm>
          <a:prstGeom prst="rect">
            <a:avLst/>
          </a:prstGeom>
          <a:noFill/>
        </p:spPr>
        <p:txBody>
          <a:bodyPr wrap="squar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In this presentation we will focus on learning about first four: Reflector, Activist, Pragmatist and Theorist.</a:t>
            </a:r>
          </a:p>
        </p:txBody>
      </p:sp>
    </p:spTree>
    <p:extLst>
      <p:ext uri="{BB962C8B-B14F-4D97-AF65-F5344CB8AC3E}">
        <p14:creationId xmlns:p14="http://schemas.microsoft.com/office/powerpoint/2010/main" val="27027151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7100" y="609600"/>
            <a:ext cx="9144000" cy="6858000"/>
          </a:xfrm>
          <a:prstGeom prst="rect">
            <a:avLst/>
          </a:prstGeom>
        </p:spPr>
      </p:pic>
      <p:sp>
        <p:nvSpPr>
          <p:cNvPr id="5" name="Rounded Rectangular Callout 4"/>
          <p:cNvSpPr/>
          <p:nvPr/>
        </p:nvSpPr>
        <p:spPr>
          <a:xfrm>
            <a:off x="3143250" y="361950"/>
            <a:ext cx="8534400" cy="1885950"/>
          </a:xfrm>
          <a:prstGeom prst="wedgeRoundRectCallout">
            <a:avLst>
              <a:gd name="adj1" fmla="val 35640"/>
              <a:gd name="adj2" fmla="val 7462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smtClean="0"/>
              <a:t>What is your Learning Style?</a:t>
            </a:r>
            <a:endParaRPr lang="en-GB" sz="4000" dirty="0"/>
          </a:p>
        </p:txBody>
      </p:sp>
      <p:sp>
        <p:nvSpPr>
          <p:cNvPr id="6" name="Rounded Rectangular Callout 5"/>
          <p:cNvSpPr/>
          <p:nvPr/>
        </p:nvSpPr>
        <p:spPr>
          <a:xfrm>
            <a:off x="2362200" y="4686300"/>
            <a:ext cx="4819650" cy="1676400"/>
          </a:xfrm>
          <a:prstGeom prst="wedgeRoundRectCallout">
            <a:avLst>
              <a:gd name="adj1" fmla="val -49687"/>
              <a:gd name="adj2" fmla="val -93182"/>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3200" dirty="0" smtClean="0"/>
              <a:t>I don’t know.</a:t>
            </a:r>
            <a:endParaRPr lang="en-GB" sz="3200" dirty="0"/>
          </a:p>
        </p:txBody>
      </p:sp>
    </p:spTree>
    <p:extLst>
      <p:ext uri="{BB962C8B-B14F-4D97-AF65-F5344CB8AC3E}">
        <p14:creationId xmlns:p14="http://schemas.microsoft.com/office/powerpoint/2010/main" val="3718376754"/>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590550" y="2133600"/>
            <a:ext cx="11125200" cy="1543050"/>
          </a:xfrm>
          <a:prstGeom prst="wedgeRoundRectCallout">
            <a:avLst>
              <a:gd name="adj1" fmla="val -52683"/>
              <a:gd name="adj2" fmla="val -3154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00" dirty="0" smtClean="0"/>
              <a:t>If you don’t know, just ask yourself</a:t>
            </a:r>
            <a:endParaRPr lang="en-GB" sz="5400" dirty="0"/>
          </a:p>
        </p:txBody>
      </p:sp>
      <p:sp>
        <p:nvSpPr>
          <p:cNvPr id="5" name="Rectangle 4"/>
          <p:cNvSpPr/>
          <p:nvPr/>
        </p:nvSpPr>
        <p:spPr>
          <a:xfrm>
            <a:off x="3620245" y="3957935"/>
            <a:ext cx="5065810"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How I learn best?</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490889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Brace 3"/>
          <p:cNvSpPr/>
          <p:nvPr/>
        </p:nvSpPr>
        <p:spPr>
          <a:xfrm>
            <a:off x="889000" y="1257300"/>
            <a:ext cx="10642600" cy="43688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p:cNvSpPr/>
          <p:nvPr/>
        </p:nvSpPr>
        <p:spPr>
          <a:xfrm>
            <a:off x="1500556" y="1902823"/>
            <a:ext cx="9419487" cy="2585323"/>
          </a:xfrm>
          <a:prstGeom prst="rect">
            <a:avLst/>
          </a:prstGeom>
          <a:noFill/>
        </p:spPr>
        <p:txBody>
          <a:bodyPr wrap="square" lIns="91440" tIns="45720" rIns="91440" bIns="45720">
            <a:spAutoFit/>
          </a:bodyPr>
          <a:lstStyle/>
          <a:p>
            <a:pPr algn="ctr"/>
            <a:r>
              <a:rPr lang="en-U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Thinking about how you learn best is the shortest way to know your learning style.</a:t>
            </a:r>
          </a:p>
        </p:txBody>
      </p:sp>
    </p:spTree>
    <p:extLst>
      <p:ext uri="{BB962C8B-B14F-4D97-AF65-F5344CB8AC3E}">
        <p14:creationId xmlns:p14="http://schemas.microsoft.com/office/powerpoint/2010/main" val="2529818975"/>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95250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514350"/>
            <a:ext cx="9144000" cy="6858000"/>
          </a:xfrm>
          <a:prstGeom prst="rect">
            <a:avLst/>
          </a:prstGeom>
        </p:spPr>
      </p:pic>
      <p:sp>
        <p:nvSpPr>
          <p:cNvPr id="6" name="Rounded Rectangular Callout 5"/>
          <p:cNvSpPr/>
          <p:nvPr/>
        </p:nvSpPr>
        <p:spPr>
          <a:xfrm>
            <a:off x="3429000" y="514350"/>
            <a:ext cx="3467100" cy="1162050"/>
          </a:xfrm>
          <a:prstGeom prst="wedgeRoundRectCallout">
            <a:avLst>
              <a:gd name="adj1" fmla="val -61402"/>
              <a:gd name="adj2" fmla="val -9631"/>
              <a:gd name="adj3" fmla="val 16667"/>
            </a:avLst>
          </a:prstGeom>
          <a:solidFill>
            <a:schemeClr val="accent3"/>
          </a:solidFill>
          <a:ln>
            <a:solidFill>
              <a:schemeClr val="accent3"/>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4800" dirty="0" smtClean="0"/>
              <a:t>I read a lot.</a:t>
            </a:r>
            <a:endParaRPr lang="en-GB" sz="4800" dirty="0"/>
          </a:p>
        </p:txBody>
      </p:sp>
      <p:sp>
        <p:nvSpPr>
          <p:cNvPr id="7" name="Rounded Rectangular Callout 6"/>
          <p:cNvSpPr/>
          <p:nvPr/>
        </p:nvSpPr>
        <p:spPr>
          <a:xfrm>
            <a:off x="5495925" y="2081212"/>
            <a:ext cx="5391150" cy="2124075"/>
          </a:xfrm>
          <a:prstGeom prst="wedgeRoundRectCallout">
            <a:avLst>
              <a:gd name="adj1" fmla="val -61402"/>
              <a:gd name="adj2" fmla="val -9631"/>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4800" dirty="0" smtClean="0"/>
              <a:t>I prefer discussing problems.</a:t>
            </a:r>
            <a:endParaRPr lang="en-GB" sz="4800" dirty="0"/>
          </a:p>
        </p:txBody>
      </p:sp>
      <p:sp>
        <p:nvSpPr>
          <p:cNvPr id="8" name="Rounded Rectangular Callout 7"/>
          <p:cNvSpPr/>
          <p:nvPr/>
        </p:nvSpPr>
        <p:spPr>
          <a:xfrm>
            <a:off x="6896100" y="4414836"/>
            <a:ext cx="4543425" cy="785814"/>
          </a:xfrm>
          <a:prstGeom prst="wedgeRoundRectCallout">
            <a:avLst>
              <a:gd name="adj1" fmla="val 55344"/>
              <a:gd name="adj2" fmla="val 152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dirty="0" smtClean="0"/>
              <a:t>You are Reflectors</a:t>
            </a:r>
            <a:endParaRPr lang="en-GB" dirty="0"/>
          </a:p>
        </p:txBody>
      </p:sp>
      <p:sp>
        <p:nvSpPr>
          <p:cNvPr id="9" name="Rounded Rectangular Callout 8"/>
          <p:cNvSpPr/>
          <p:nvPr/>
        </p:nvSpPr>
        <p:spPr>
          <a:xfrm>
            <a:off x="4664870" y="5389958"/>
            <a:ext cx="6222206" cy="1162053"/>
          </a:xfrm>
          <a:prstGeom prst="wedgeRoundRectCallout">
            <a:avLst>
              <a:gd name="adj1" fmla="val -55655"/>
              <a:gd name="adj2" fmla="val -36897"/>
              <a:gd name="adj3" fmla="val 1666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4800" dirty="0" smtClean="0"/>
              <a:t>What does that mean?</a:t>
            </a:r>
            <a:endParaRPr lang="en-GB" sz="4800" dirty="0"/>
          </a:p>
        </p:txBody>
      </p:sp>
    </p:spTree>
    <p:extLst>
      <p:ext uri="{BB962C8B-B14F-4D97-AF65-F5344CB8AC3E}">
        <p14:creationId xmlns:p14="http://schemas.microsoft.com/office/powerpoint/2010/main" val="3249326892"/>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42" presetClass="entr" presetSubtype="0" fill="hold" grpId="0" nodeType="afterEffect">
                                  <p:stCondLst>
                                    <p:cond delay="15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25" y="1905000"/>
            <a:ext cx="4029075" cy="4724400"/>
          </a:xfrm>
          <a:prstGeom prst="rect">
            <a:avLst/>
          </a:prstGeom>
        </p:spPr>
      </p:pic>
      <p:sp>
        <p:nvSpPr>
          <p:cNvPr id="5" name="Cloud Callout 4"/>
          <p:cNvSpPr/>
          <p:nvPr/>
        </p:nvSpPr>
        <p:spPr>
          <a:xfrm>
            <a:off x="723900" y="1352550"/>
            <a:ext cx="7010400" cy="4724400"/>
          </a:xfrm>
          <a:prstGeom prst="cloudCallout">
            <a:avLst>
              <a:gd name="adj1" fmla="val 60066"/>
              <a:gd name="adj2" fmla="val -30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400" dirty="0" smtClean="0"/>
              <a:t>Eat that chocolate cookie or maybe not?</a:t>
            </a:r>
            <a:endParaRPr lang="en-GB" sz="5400" dirty="0"/>
          </a:p>
        </p:txBody>
      </p:sp>
      <p:sp>
        <p:nvSpPr>
          <p:cNvPr id="6" name="Rectangle 5"/>
          <p:cNvSpPr/>
          <p:nvPr/>
        </p:nvSpPr>
        <p:spPr>
          <a:xfrm>
            <a:off x="7734300" y="757535"/>
            <a:ext cx="4140491" cy="923330"/>
          </a:xfrm>
          <a:prstGeom prst="rect">
            <a:avLst/>
          </a:prstGeom>
          <a:noFill/>
        </p:spPr>
        <p:txBody>
          <a:bodyPr wrap="squar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REFLECTORS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35873036"/>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554</TotalTime>
  <Words>1117</Words>
  <Application>Microsoft Office PowerPoint</Application>
  <PresentationFormat>Widescreen</PresentationFormat>
  <Paragraphs>175</Paragraphs>
  <Slides>37</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Corbel</vt:lpstr>
      <vt:lpstr>Open Sans</vt:lpstr>
      <vt:lpstr>Wingdings</vt:lpstr>
      <vt:lpstr>Basis</vt:lpstr>
      <vt:lpstr>Learning Styles</vt:lpstr>
      <vt:lpstr>WHAT IS LEARNING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Reflectors learn by:</vt:lpstr>
      <vt:lpstr>PowerPoint Presentation</vt:lpstr>
      <vt:lpstr>PowerPoint Presentation</vt:lpstr>
      <vt:lpstr>PowerPoint Presentation</vt:lpstr>
      <vt:lpstr>Activists learn by:</vt:lpstr>
      <vt:lpstr>PowerPoint Presentation</vt:lpstr>
      <vt:lpstr>PowerPoint Presentation</vt:lpstr>
      <vt:lpstr>PowerPoint Presentation</vt:lpstr>
      <vt:lpstr>Pragmatists learn by:</vt:lpstr>
      <vt:lpstr>PowerPoint Presentation</vt:lpstr>
      <vt:lpstr>PowerPoint Presentation</vt:lpstr>
      <vt:lpstr>PowerPoint Presentation</vt:lpstr>
      <vt:lpstr>Theorists learn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Interesting articles:</vt:lpstr>
    </vt:vector>
  </TitlesOfParts>
  <Company>NEW COLLEGE SWINDON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learning style helps you complete your project</dc:title>
  <dc:creator>Sebastian Kaczmarczyk 222235</dc:creator>
  <cp:lastModifiedBy>Sebastian Kaczmarczyk 222235</cp:lastModifiedBy>
  <cp:revision>56</cp:revision>
  <dcterms:created xsi:type="dcterms:W3CDTF">2015-10-08T08:44:28Z</dcterms:created>
  <dcterms:modified xsi:type="dcterms:W3CDTF">2016-05-10T10:40:20Z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