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64" r:id="rId3"/>
    <p:sldId id="257" r:id="rId4"/>
    <p:sldId id="258" r:id="rId5"/>
    <p:sldId id="267" r:id="rId6"/>
    <p:sldId id="259" r:id="rId7"/>
    <p:sldId id="263" r:id="rId8"/>
    <p:sldId id="260" r:id="rId9"/>
    <p:sldId id="261" r:id="rId10"/>
    <p:sldId id="265" r:id="rId11"/>
    <p:sldId id="266" r:id="rId12"/>
    <p:sldId id="284" r:id="rId13"/>
    <p:sldId id="285" r:id="rId14"/>
    <p:sldId id="286" r:id="rId15"/>
    <p:sldId id="28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2" r:id="rId29"/>
    <p:sldId id="283" r:id="rId30"/>
    <p:sldId id="288" r:id="rId31"/>
    <p:sldId id="281" r:id="rId32"/>
    <p:sldId id="289" r:id="rId33"/>
    <p:sldId id="290" r:id="rId34"/>
    <p:sldId id="291" r:id="rId35"/>
    <p:sldId id="292" r:id="rId36"/>
    <p:sldId id="294" r:id="rId37"/>
    <p:sldId id="297" r:id="rId38"/>
    <p:sldId id="298" r:id="rId39"/>
    <p:sldId id="299" r:id="rId40"/>
    <p:sldId id="300" r:id="rId41"/>
    <p:sldId id="301" r:id="rId42"/>
    <p:sldId id="302" r:id="rId43"/>
    <p:sldId id="295" r:id="rId44"/>
    <p:sldId id="304" r:id="rId45"/>
    <p:sldId id="305" r:id="rId46"/>
    <p:sldId id="306" r:id="rId47"/>
    <p:sldId id="303" r:id="rId48"/>
    <p:sldId id="307" r:id="rId49"/>
    <p:sldId id="296" r:id="rId50"/>
    <p:sldId id="308" r:id="rId51"/>
    <p:sldId id="293" r:id="rId52"/>
    <p:sldId id="309" r:id="rId53"/>
    <p:sldId id="310" r:id="rId54"/>
    <p:sldId id="31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snapToGrid="0">
      <p:cViewPr varScale="1">
        <p:scale>
          <a:sx n="81" d="100"/>
          <a:sy n="81" d="100"/>
        </p:scale>
        <p:origin x="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01440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9E7D4-76C0-481D-A624-2B37A725D7A7}"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336675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310876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757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409724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13348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1345380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119514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17989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36614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97135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9E7D4-76C0-481D-A624-2B37A725D7A7}"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38410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F9E7D4-76C0-481D-A624-2B37A725D7A7}" type="datetimeFigureOut">
              <a:rPr lang="en-GB" smtClean="0"/>
              <a:t>10/05/2016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344764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157038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27945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74F9E7D4-76C0-481D-A624-2B37A725D7A7}" type="datetimeFigureOut">
              <a:rPr lang="en-GB" smtClean="0"/>
              <a:t>10/05/2016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362852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9E7D4-76C0-481D-A624-2B37A725D7A7}"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4D04F5-65A5-4F3A-87F5-C0F8F4636895}" type="slidenum">
              <a:rPr lang="en-GB" smtClean="0"/>
              <a:t>‹#›</a:t>
            </a:fld>
            <a:endParaRPr lang="en-GB"/>
          </a:p>
        </p:txBody>
      </p:sp>
    </p:spTree>
    <p:extLst>
      <p:ext uri="{BB962C8B-B14F-4D97-AF65-F5344CB8AC3E}">
        <p14:creationId xmlns:p14="http://schemas.microsoft.com/office/powerpoint/2010/main" val="4825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4F9E7D4-76C0-481D-A624-2B37A725D7A7}" type="datetimeFigureOut">
              <a:rPr lang="en-GB" smtClean="0"/>
              <a:t>10/05/2016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4D04F5-65A5-4F3A-87F5-C0F8F4636895}" type="slidenum">
              <a:rPr lang="en-GB" smtClean="0"/>
              <a:t>‹#›</a:t>
            </a:fld>
            <a:endParaRPr lang="en-GB"/>
          </a:p>
        </p:txBody>
      </p:sp>
    </p:spTree>
    <p:extLst>
      <p:ext uri="{BB962C8B-B14F-4D97-AF65-F5344CB8AC3E}">
        <p14:creationId xmlns:p14="http://schemas.microsoft.com/office/powerpoint/2010/main" val="3829431908"/>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p:cNvSpPr/>
          <p:nvPr/>
        </p:nvSpPr>
        <p:spPr>
          <a:xfrm>
            <a:off x="8108913" y="3213663"/>
            <a:ext cx="2363189" cy="2350059"/>
          </a:xfrm>
          <a:prstGeom prst="noSmoking">
            <a:avLst>
              <a:gd name="adj" fmla="val 7116"/>
            </a:avLst>
          </a:prstGeom>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Donut 3"/>
          <p:cNvSpPr/>
          <p:nvPr/>
        </p:nvSpPr>
        <p:spPr>
          <a:xfrm>
            <a:off x="7783676" y="2886465"/>
            <a:ext cx="3013664" cy="3004456"/>
          </a:xfrm>
          <a:prstGeom prst="donut">
            <a:avLst>
              <a:gd name="adj" fmla="val 778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ctrTitle"/>
          </p:nvPr>
        </p:nvSpPr>
        <p:spPr>
          <a:xfrm>
            <a:off x="1154954" y="1447800"/>
            <a:ext cx="10459113" cy="3329581"/>
          </a:xfrm>
        </p:spPr>
        <p:txBody>
          <a:bodyPr/>
          <a:lstStyle/>
          <a:p>
            <a:r>
              <a:rPr lang="en-GB" dirty="0" smtClean="0"/>
              <a:t>System Development Lifecycle and Quality Code</a:t>
            </a:r>
            <a:endParaRPr lang="en-GB" dirty="0"/>
          </a:p>
        </p:txBody>
      </p:sp>
      <p:sp>
        <p:nvSpPr>
          <p:cNvPr id="3" name="Subtitle 2"/>
          <p:cNvSpPr>
            <a:spLocks noGrp="1"/>
          </p:cNvSpPr>
          <p:nvPr>
            <p:ph type="subTitle" idx="1"/>
          </p:nvPr>
        </p:nvSpPr>
        <p:spPr/>
        <p:txBody>
          <a:bodyPr/>
          <a:lstStyle/>
          <a:p>
            <a:r>
              <a:rPr lang="en-GB" dirty="0" smtClean="0"/>
              <a:t>Sebastian kaczmarczyk</a:t>
            </a:r>
            <a:endParaRPr lang="en-GB" dirty="0"/>
          </a:p>
        </p:txBody>
      </p:sp>
      <p:sp>
        <p:nvSpPr>
          <p:cNvPr id="6" name="Donut 5"/>
          <p:cNvSpPr/>
          <p:nvPr/>
        </p:nvSpPr>
        <p:spPr>
          <a:xfrm>
            <a:off x="9980613" y="5156039"/>
            <a:ext cx="3013664" cy="3004456"/>
          </a:xfrm>
          <a:prstGeom prst="donut">
            <a:avLst>
              <a:gd name="adj" fmla="val 778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quot;No&quot; Symbol 6"/>
          <p:cNvSpPr/>
          <p:nvPr/>
        </p:nvSpPr>
        <p:spPr>
          <a:xfrm rot="1903686">
            <a:off x="10305850" y="5483237"/>
            <a:ext cx="2363189" cy="2350059"/>
          </a:xfrm>
          <a:prstGeom prst="noSmoking">
            <a:avLst>
              <a:gd name="adj" fmla="val 7116"/>
            </a:avLst>
          </a:prstGeom>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10909529" y="2151583"/>
            <a:ext cx="3013664" cy="3004456"/>
          </a:xfrm>
          <a:prstGeom prst="donut">
            <a:avLst>
              <a:gd name="adj" fmla="val 778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ot;No&quot; Symbol 8"/>
          <p:cNvSpPr/>
          <p:nvPr/>
        </p:nvSpPr>
        <p:spPr>
          <a:xfrm rot="18678434">
            <a:off x="11234766" y="2468250"/>
            <a:ext cx="2363189" cy="2350059"/>
          </a:xfrm>
          <a:prstGeom prst="noSmoking">
            <a:avLst>
              <a:gd name="adj" fmla="val 7116"/>
            </a:avLst>
          </a:prstGeom>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6850836" y="5890920"/>
            <a:ext cx="3013664" cy="3004456"/>
          </a:xfrm>
          <a:prstGeom prst="donut">
            <a:avLst>
              <a:gd name="adj" fmla="val 778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quot;No&quot; Symbol 10"/>
          <p:cNvSpPr/>
          <p:nvPr/>
        </p:nvSpPr>
        <p:spPr>
          <a:xfrm rot="4360228">
            <a:off x="7176074" y="6218118"/>
            <a:ext cx="2363189" cy="2350059"/>
          </a:xfrm>
          <a:prstGeom prst="noSmoking">
            <a:avLst>
              <a:gd name="adj" fmla="val 7116"/>
            </a:avLst>
          </a:prstGeom>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43033165"/>
      </p:ext>
    </p:extLst>
  </p:cSld>
  <p:clrMapOvr>
    <a:masterClrMapping/>
  </p:clrMapOvr>
  <mc:AlternateContent xmlns:mc="http://schemas.openxmlformats.org/markup-compatibility/2006" xmlns:p14="http://schemas.microsoft.com/office/powerpoint/2010/main">
    <mc:Choice Requires="p14">
      <p:transition spd="slow" p14:dur="1500" advClick="0">
        <p14:shred dir="ou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9"/>
                                        </p:tgtEl>
                                        <p:attrNameLst>
                                          <p:attrName>r</p:attrName>
                                        </p:attrNameLst>
                                      </p:cBhvr>
                                    </p:animRot>
                                  </p:childTnLst>
                                </p:cTn>
                              </p:par>
                              <p:par>
                                <p:cTn id="15" presetID="8" presetClass="emph" presetSubtype="0" repeatCount="indefinite" fill="hold" grpId="0" nodeType="withEffect">
                                  <p:stCondLst>
                                    <p:cond delay="0"/>
                                  </p:stCondLst>
                                  <p:childTnLst>
                                    <p:animRot by="21600000">
                                      <p:cBhvr>
                                        <p:cTn id="16" dur="2000" fill="hold"/>
                                        <p:tgtEl>
                                          <p:spTgt spid="10"/>
                                        </p:tgtEl>
                                        <p:attrNameLst>
                                          <p:attrName>r</p:attrName>
                                        </p:attrNameLst>
                                      </p:cBhvr>
                                    </p:animRot>
                                  </p:childTnLst>
                                </p:cTn>
                              </p:par>
                              <p:par>
                                <p:cTn id="17" presetID="8" presetClass="emph" presetSubtype="0" repeatCount="indefinite" fill="hold" grpId="0" nodeType="withEffect">
                                  <p:stCondLst>
                                    <p:cond delay="0"/>
                                  </p:stCondLst>
                                  <p:childTnLst>
                                    <p:animRot by="21600000">
                                      <p:cBhvr>
                                        <p:cTn id="1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1" animBg="1"/>
      <p:bldP spid="7" grpId="0" animBg="1"/>
      <p:bldP spid="8" grpId="0" animBg="1"/>
      <p:bldP spid="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12192000" cy="68580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1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24051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377367" y="1196078"/>
            <a:ext cx="11926102" cy="4708981"/>
          </a:xfrm>
          <a:prstGeom prst="rect">
            <a:avLst/>
          </a:prstGeom>
          <a:noFill/>
        </p:spPr>
        <p:txBody>
          <a:bodyPr wrap="square" lIns="91440" tIns="45720" rIns="91440" bIns="45720">
            <a:spAutoFit/>
          </a:bodyPr>
          <a:lstStyle/>
          <a:p>
            <a:pPr algn="ctr"/>
            <a:r>
              <a:rPr lang="en-US" sz="6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Already gathered information about the customer’s needs are essential to create a design for application that will fulfill    customer’s needs and have high  functionality.</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5952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101932" y="1402195"/>
            <a:ext cx="10090068" cy="4708981"/>
          </a:xfrm>
          <a:prstGeom prst="rect">
            <a:avLst/>
          </a:prstGeom>
          <a:noFill/>
        </p:spPr>
        <p:txBody>
          <a:bodyPr wrap="square" lIns="91440" tIns="45720" rIns="91440" bIns="45720">
            <a:spAutoFit/>
          </a:bodyPr>
          <a:lstStyle/>
          <a:p>
            <a:pPr algn="ctr"/>
            <a:r>
              <a:rPr lang="en-US" sz="6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There you should think which programming language you will use like BASIC or C. It is also important  to select now, whether application will be a console or not.</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860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101932" y="1402195"/>
            <a:ext cx="10090068" cy="3785652"/>
          </a:xfrm>
          <a:prstGeom prst="rect">
            <a:avLst/>
          </a:prstGeom>
          <a:noFill/>
        </p:spPr>
        <p:txBody>
          <a:bodyPr wrap="square" lIns="91440" tIns="45720" rIns="91440" bIns="45720">
            <a:spAutoFit/>
          </a:bodyPr>
          <a:lstStyle/>
          <a:p>
            <a:pPr algn="ctr"/>
            <a:r>
              <a:rPr lang="en-US" sz="6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Instead of using language you can also use event-driven programming, object-oriented programming or any other paradigms.</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29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1935678" y="1700010"/>
            <a:ext cx="10090068" cy="3785652"/>
          </a:xfrm>
          <a:prstGeom prst="rect">
            <a:avLst/>
          </a:prstGeom>
          <a:noFill/>
        </p:spPr>
        <p:txBody>
          <a:bodyPr wrap="square" lIns="91440" tIns="45720" rIns="91440" bIns="45720">
            <a:spAutoFit/>
          </a:bodyPr>
          <a:lstStyle/>
          <a:p>
            <a:pPr algn="ctr"/>
            <a:r>
              <a:rPr lang="en-US" sz="6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In event-driven programming flow of the program is determined by actions such as clicking on the screen with mouse.</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730832" y="5023262"/>
            <a:ext cx="1475184" cy="1391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975274" y="5023262"/>
            <a:ext cx="1475184" cy="1391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77084" y="5023262"/>
            <a:ext cx="1475184" cy="1391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775235" y="308758"/>
            <a:ext cx="1475184" cy="1391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76198" y="308758"/>
            <a:ext cx="1475184" cy="1391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Up Arrow 2"/>
          <p:cNvSpPr/>
          <p:nvPr/>
        </p:nvSpPr>
        <p:spPr>
          <a:xfrm rot="18948398">
            <a:off x="246616" y="2531752"/>
            <a:ext cx="1425038" cy="1340073"/>
          </a:xfrm>
          <a:prstGeom prst="upArrow">
            <a:avLst/>
          </a:prstGeom>
          <a:ln w="762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12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0" presetClass="path" presetSubtype="0" accel="50000" decel="50000" fill="hold" grpId="0" nodeType="withEffect">
                                  <p:stCondLst>
                                    <p:cond delay="0"/>
                                  </p:stCondLst>
                                  <p:childTnLst>
                                    <p:animMotion origin="layout" path="M 0.27968 0.38333 L 0.47356 0.39028 L 0.53684 0.19282 L 0.50664 -0.0669 L 0.41119 -0.21597 L 0.45312 -0.34051 L 0.29817 -0.31459 L 0.1677 -0.34051 L 0.22513 -0.11366 L 0.15208 0.03518 L 0.37421 0.14259 L 0.47161 0.03518 L 0.67513 0.07662 L 0.76679 0.23079 L 0.79205 0.37639 L 0.80468 0.1875 L 0.82526 -0.08773 L 0.66836 0.02477 L 0.6625 0.37106 L 0.51354 0.36597 L 0.48424 0.17708 L 0.3694 0.25162 L 0.33528 -0.02199 L 0.09661 0.16852 L 0.09661 -0.00463 L 0.1707 -0.08079 L 0.05377 -0.21065 L -0.00365 -0.32847 L -0.00365 -0.32847 " pathEditMode="relative" ptsTypes="AAAAAAAAAAAAAAAAAAAAAAAAAAAAA">
                                      <p:cBhvr>
                                        <p:cTn id="12" dur="2025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
          <p:cNvSpPr/>
          <p:nvPr/>
        </p:nvSpPr>
        <p:spPr>
          <a:xfrm rot="5400000">
            <a:off x="5638701" y="5495153"/>
            <a:ext cx="1282535" cy="977927"/>
          </a:xfrm>
          <a:prstGeom prst="upArrow">
            <a:avLst/>
          </a:prstGeom>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101932" y="1281503"/>
            <a:ext cx="10090068" cy="3785652"/>
          </a:xfrm>
          <a:prstGeom prst="rect">
            <a:avLst/>
          </a:prstGeom>
          <a:noFill/>
        </p:spPr>
        <p:txBody>
          <a:bodyPr wrap="square" lIns="91440" tIns="45720" rIns="91440" bIns="45720">
            <a:spAutoFit/>
          </a:bodyPr>
          <a:lstStyle/>
          <a:p>
            <a:pPr algn="ctr"/>
            <a:r>
              <a:rPr lang="en-US" sz="6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In object-oriented programming flow of the program is determined by object and data, such as textboxes and text written inside.</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3281418" y="5323898"/>
            <a:ext cx="3546894" cy="1286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687131" y="5342849"/>
            <a:ext cx="1330698" cy="12482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0888" y="5412965"/>
            <a:ext cx="9741698" cy="1107996"/>
          </a:xfrm>
          <a:prstGeom prst="rect">
            <a:avLst/>
          </a:prstGeom>
          <a:noFill/>
        </p:spPr>
        <p:txBody>
          <a:bodyPr wrap="square" lIns="91440" tIns="45720" rIns="91440" bIns="45720">
            <a:spAutoFit/>
          </a:bodyPr>
          <a:lstStyle/>
          <a:p>
            <a:pPr algn="ctr"/>
            <a:r>
              <a:rPr lang="en-US" sz="66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PASSWORD</a:t>
            </a:r>
            <a:endParaRPr lang="en-US" sz="66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endParaRPr>
          </a:p>
        </p:txBody>
      </p:sp>
      <p:sp>
        <p:nvSpPr>
          <p:cNvPr id="13" name="Rectangle 12"/>
          <p:cNvSpPr/>
          <p:nvPr/>
        </p:nvSpPr>
        <p:spPr>
          <a:xfrm>
            <a:off x="3281418" y="5327651"/>
            <a:ext cx="3546894" cy="1286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eart 2"/>
          <p:cNvSpPr/>
          <p:nvPr/>
        </p:nvSpPr>
        <p:spPr>
          <a:xfrm>
            <a:off x="10806215" y="5509375"/>
            <a:ext cx="1092530" cy="1011586"/>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10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22" presetClass="exit" presetSubtype="8" fill="hold" grpId="0" nodeType="withEffect">
                                  <p:stCondLst>
                                    <p:cond delay="0"/>
                                  </p:stCondLst>
                                  <p:childTnLst>
                                    <p:animEffect transition="out" filter="wipe(left)">
                                      <p:cBhvr>
                                        <p:cTn id="12" dur="3000"/>
                                        <p:tgtEl>
                                          <p:spTgt spid="13"/>
                                        </p:tgtEl>
                                      </p:cBhvr>
                                    </p:animEffect>
                                    <p:set>
                                      <p:cBhvr>
                                        <p:cTn id="13" dur="1" fill="hold">
                                          <p:stCondLst>
                                            <p:cond delay="2999"/>
                                          </p:stCondLst>
                                        </p:cTn>
                                        <p:tgtEl>
                                          <p:spTgt spid="13"/>
                                        </p:tgtEl>
                                        <p:attrNameLst>
                                          <p:attrName>style.visibility</p:attrName>
                                        </p:attrNameLst>
                                      </p:cBhvr>
                                      <p:to>
                                        <p:strVal val="hidden"/>
                                      </p:to>
                                    </p:set>
                                  </p:childTnLst>
                                </p:cTn>
                              </p:par>
                            </p:childTnLst>
                          </p:cTn>
                        </p:par>
                        <p:par>
                          <p:cTn id="14" fill="hold">
                            <p:stCondLst>
                              <p:cond delay="3000"/>
                            </p:stCondLst>
                            <p:childTnLst>
                              <p:par>
                                <p:cTn id="15" presetID="42" presetClass="path" presetSubtype="0" accel="50000" decel="50000" fill="hold" grpId="0" nodeType="afterEffect">
                                  <p:stCondLst>
                                    <p:cond delay="0"/>
                                  </p:stCondLst>
                                  <p:childTnLst>
                                    <p:animMotion origin="layout" path="M -4.16667E-6 4.81481E-6 L 0.41901 0.00347 " pathEditMode="relative" rAng="0" ptsTypes="AA">
                                      <p:cBhvr>
                                        <p:cTn id="16" dur="2000" fill="hold"/>
                                        <p:tgtEl>
                                          <p:spTgt spid="2"/>
                                        </p:tgtEl>
                                        <p:attrNameLst>
                                          <p:attrName>ppt_x</p:attrName>
                                          <p:attrName>ppt_y</p:attrName>
                                        </p:attrNameLst>
                                      </p:cBhvr>
                                      <p:rCtr x="20951" y="162"/>
                                    </p:animMotion>
                                  </p:childTnLst>
                                </p:cTn>
                              </p:par>
                            </p:childTnLst>
                          </p:cTn>
                        </p:par>
                        <p:par>
                          <p:cTn id="17" fill="hold">
                            <p:stCondLst>
                              <p:cond delay="500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13"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5413829" y="1308290"/>
            <a:ext cx="6778171" cy="5078313"/>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After creating a design</a:t>
            </a:r>
          </a:p>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you should think if everything what should be here is here and if there are things that are not needed and can be deleted.</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377367" y="458296"/>
            <a:ext cx="2815776" cy="742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720304" y="1308290"/>
            <a:ext cx="1828800" cy="11284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51542" y="2161596"/>
            <a:ext cx="834570" cy="1775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e 11"/>
          <p:cNvSpPr/>
          <p:nvPr/>
        </p:nvSpPr>
        <p:spPr>
          <a:xfrm rot="10800000">
            <a:off x="2951333" y="2993294"/>
            <a:ext cx="1876990" cy="1887797"/>
          </a:xfrm>
          <a:prstGeom prst="pi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91814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42" presetClass="path" presetSubtype="0" accel="50000" decel="50000" fill="hold" grpId="0" nodeType="withEffect">
                                  <p:stCondLst>
                                    <p:cond delay="0"/>
                                  </p:stCondLst>
                                  <p:childTnLst>
                                    <p:animMotion origin="layout" path="M -4.16667E-6 -3.33333E-6 L -4.16667E-6 0.25 " pathEditMode="relative" rAng="0" ptsTypes="AA">
                                      <p:cBhvr>
                                        <p:cTn id="12" dur="2000" fill="hold"/>
                                        <p:tgtEl>
                                          <p:spTgt spid="2"/>
                                        </p:tgtEl>
                                        <p:attrNameLst>
                                          <p:attrName>ppt_x</p:attrName>
                                          <p:attrName>ppt_y</p:attrName>
                                        </p:attrNameLst>
                                      </p:cBhvr>
                                      <p:rCtr x="0" y="12500"/>
                                    </p:animMotion>
                                  </p:childTnLst>
                                </p:cTn>
                              </p:par>
                              <p:par>
                                <p:cTn id="13" presetID="35" presetClass="path" presetSubtype="0" accel="50000" decel="50000" fill="hold" grpId="0" nodeType="withEffect">
                                  <p:stCondLst>
                                    <p:cond delay="2000"/>
                                  </p:stCondLst>
                                  <p:childTnLst>
                                    <p:animMotion origin="layout" path="M 0 0 L -0.25 0 E" pathEditMode="relative" ptsTypes="">
                                      <p:cBhvr>
                                        <p:cTn id="14" dur="2000" fill="hold"/>
                                        <p:tgtEl>
                                          <p:spTgt spid="10"/>
                                        </p:tgtEl>
                                        <p:attrNameLst>
                                          <p:attrName>ppt_x</p:attrName>
                                          <p:attrName>ppt_y</p:attrName>
                                        </p:attrNameLst>
                                      </p:cBhvr>
                                    </p:animMotion>
                                  </p:childTnLst>
                                </p:cTn>
                              </p:par>
                              <p:par>
                                <p:cTn id="15" presetID="43" presetClass="path" presetSubtype="0" accel="50000" decel="50000" fill="hold" grpId="0" nodeType="withEffect">
                                  <p:stCondLst>
                                    <p:cond delay="2000"/>
                                  </p:stCondLst>
                                  <p:childTnLst>
                                    <p:animMotion origin="layout" path="M 0 0 L 0.125 0 C 0.181 0 0.25 -0.069 0.25 -0.125 L 0.25 -0.25 E" pathEditMode="relative" ptsTypes="">
                                      <p:cBhvr>
                                        <p:cTn id="16" dur="2000" fill="hold"/>
                                        <p:tgtEl>
                                          <p:spTgt spid="11"/>
                                        </p:tgtEl>
                                        <p:attrNameLst>
                                          <p:attrName>ppt_x</p:attrName>
                                          <p:attrName>ppt_y</p:attrName>
                                        </p:attrNameLst>
                                      </p:cBhvr>
                                    </p:animMotion>
                                  </p:childTnLst>
                                </p:cTn>
                              </p:par>
                              <p:par>
                                <p:cTn id="17" presetID="58" presetClass="path" presetSubtype="0" accel="50000" decel="50000" fill="hold" grpId="0" nodeType="withEffect">
                                  <p:stCondLst>
                                    <p:cond delay="1000"/>
                                  </p:stCondLst>
                                  <p:childTnLst>
                                    <p:animMotion origin="layout" path="M -0.00052 -0.00023 C 0.01042 0.01829 0.10469 -0.32615 0.11576 -0.30787 C 0.12292 -0.29629 0.03906 -0.26805 0.03555 -0.30717 C 0.0319 -0.34652 -0.07005 -0.29652 -0.07734 -0.28495 C -0.08828 -0.26643 -0.21628 -0.44444 -0.22669 -0.42592 " pathEditMode="relative" rAng="0" ptsTypes="AAAAA">
                                      <p:cBhvr>
                                        <p:cTn id="18" dur="2000" fill="hold"/>
                                        <p:tgtEl>
                                          <p:spTgt spid="12"/>
                                        </p:tgtEl>
                                        <p:attrNameLst>
                                          <p:attrName>ppt_x</p:attrName>
                                          <p:attrName>ppt_y</p:attrName>
                                        </p:attrNameLst>
                                      </p:cBhvr>
                                      <p:rCtr x="-5469" y="-21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07994" y="1076581"/>
            <a:ext cx="11379200" cy="4247317"/>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It is because putting too many thing inside your application will only make it useless – users will not know what to do, interface will not be so clear and obvious for users and also it might be hard to use.</a:t>
            </a:r>
          </a:p>
        </p:txBody>
      </p:sp>
    </p:spTree>
    <p:extLst>
      <p:ext uri="{BB962C8B-B14F-4D97-AF65-F5344CB8AC3E}">
        <p14:creationId xmlns:p14="http://schemas.microsoft.com/office/powerpoint/2010/main" val="10284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7" name="Rectangle 6"/>
          <p:cNvSpPr/>
          <p:nvPr/>
        </p:nvSpPr>
        <p:spPr>
          <a:xfrm>
            <a:off x="4143827" y="-261370"/>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Design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551542" y="1156004"/>
            <a:ext cx="11263080"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To be sure that everything is good you should</a:t>
            </a:r>
            <a:r>
              <a:rPr lang="en-US" sz="5400" b="1" dirty="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 </a:t>
            </a: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ask somebody for feedback to check if design is clear and easy to read. You should not do it yourself – because your opinion is biased.</a:t>
            </a:r>
          </a:p>
        </p:txBody>
      </p:sp>
      <p:sp>
        <p:nvSpPr>
          <p:cNvPr id="8" name="Flowchart: Merge 7"/>
          <p:cNvSpPr/>
          <p:nvPr/>
        </p:nvSpPr>
        <p:spPr>
          <a:xfrm rot="10800000">
            <a:off x="3792837" y="5905059"/>
            <a:ext cx="1264727" cy="223256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815396" y="5192090"/>
            <a:ext cx="1242168" cy="118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Merge 11"/>
          <p:cNvSpPr/>
          <p:nvPr/>
        </p:nvSpPr>
        <p:spPr>
          <a:xfrm rot="10800000">
            <a:off x="6362858" y="5989698"/>
            <a:ext cx="1264727" cy="223256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96697" y="5311293"/>
            <a:ext cx="1242168" cy="118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Merge 13"/>
          <p:cNvSpPr/>
          <p:nvPr/>
        </p:nvSpPr>
        <p:spPr>
          <a:xfrm rot="10800000">
            <a:off x="9447144" y="5871196"/>
            <a:ext cx="1264727" cy="223256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447143" y="5277430"/>
            <a:ext cx="1242168" cy="118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ular Callout 15"/>
          <p:cNvSpPr/>
          <p:nvPr/>
        </p:nvSpPr>
        <p:spPr>
          <a:xfrm>
            <a:off x="4744447" y="4556311"/>
            <a:ext cx="2643324" cy="692577"/>
          </a:xfrm>
          <a:prstGeom prst="wedgeRoundRectCallout">
            <a:avLst>
              <a:gd name="adj1" fmla="val -32450"/>
              <a:gd name="adj2" fmla="val 81167"/>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ular Callout 16"/>
          <p:cNvSpPr/>
          <p:nvPr/>
        </p:nvSpPr>
        <p:spPr>
          <a:xfrm>
            <a:off x="7627585" y="4845801"/>
            <a:ext cx="1583240" cy="692577"/>
          </a:xfrm>
          <a:prstGeom prst="wedgeRoundRectCallout">
            <a:avLst>
              <a:gd name="adj1" fmla="val -41044"/>
              <a:gd name="adj2" fmla="val 10002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ular Callout 17"/>
          <p:cNvSpPr/>
          <p:nvPr/>
        </p:nvSpPr>
        <p:spPr>
          <a:xfrm>
            <a:off x="8022280" y="6187165"/>
            <a:ext cx="1402303" cy="555593"/>
          </a:xfrm>
          <a:prstGeom prst="wedgeRoundRectCallout">
            <a:avLst>
              <a:gd name="adj1" fmla="val 44213"/>
              <a:gd name="adj2" fmla="val -8648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ular Callout 18"/>
          <p:cNvSpPr/>
          <p:nvPr/>
        </p:nvSpPr>
        <p:spPr>
          <a:xfrm>
            <a:off x="4949274" y="6198834"/>
            <a:ext cx="1402303" cy="555593"/>
          </a:xfrm>
          <a:prstGeom prst="wedgeRoundRectCallout">
            <a:avLst>
              <a:gd name="adj1" fmla="val 58703"/>
              <a:gd name="adj2" fmla="val -1334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42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53" presetClass="entr" presetSubtype="16" repeatCount="indefinite"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fltVal val="0"/>
                                          </p:val>
                                        </p:tav>
                                        <p:tav tm="100000">
                                          <p:val>
                                            <p:strVal val="#ppt_w"/>
                                          </p:val>
                                        </p:tav>
                                      </p:tavLst>
                                    </p:anim>
                                    <p:anim calcmode="lin" valueType="num">
                                      <p:cBhvr>
                                        <p:cTn id="14" dur="2000" fill="hold"/>
                                        <p:tgtEl>
                                          <p:spTgt spid="16"/>
                                        </p:tgtEl>
                                        <p:attrNameLst>
                                          <p:attrName>ppt_h</p:attrName>
                                        </p:attrNameLst>
                                      </p:cBhvr>
                                      <p:tavLst>
                                        <p:tav tm="0">
                                          <p:val>
                                            <p:fltVal val="0"/>
                                          </p:val>
                                        </p:tav>
                                        <p:tav tm="100000">
                                          <p:val>
                                            <p:strVal val="#ppt_h"/>
                                          </p:val>
                                        </p:tav>
                                      </p:tavLst>
                                    </p:anim>
                                    <p:animEffect transition="in" filter="fade">
                                      <p:cBhvr>
                                        <p:cTn id="15" dur="2000"/>
                                        <p:tgtEl>
                                          <p:spTgt spid="16"/>
                                        </p:tgtEl>
                                      </p:cBhvr>
                                    </p:animEffect>
                                  </p:childTnLst>
                                </p:cTn>
                              </p:par>
                              <p:par>
                                <p:cTn id="16" presetID="53" presetClass="entr" presetSubtype="16" repeatCount="indefinite" fill="hold" grpId="0" nodeType="with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2000" fill="hold"/>
                                        <p:tgtEl>
                                          <p:spTgt spid="17"/>
                                        </p:tgtEl>
                                        <p:attrNameLst>
                                          <p:attrName>ppt_w</p:attrName>
                                        </p:attrNameLst>
                                      </p:cBhvr>
                                      <p:tavLst>
                                        <p:tav tm="0">
                                          <p:val>
                                            <p:fltVal val="0"/>
                                          </p:val>
                                        </p:tav>
                                        <p:tav tm="100000">
                                          <p:val>
                                            <p:strVal val="#ppt_w"/>
                                          </p:val>
                                        </p:tav>
                                      </p:tavLst>
                                    </p:anim>
                                    <p:anim calcmode="lin" valueType="num">
                                      <p:cBhvr>
                                        <p:cTn id="19" dur="2000" fill="hold"/>
                                        <p:tgtEl>
                                          <p:spTgt spid="17"/>
                                        </p:tgtEl>
                                        <p:attrNameLst>
                                          <p:attrName>ppt_h</p:attrName>
                                        </p:attrNameLst>
                                      </p:cBhvr>
                                      <p:tavLst>
                                        <p:tav tm="0">
                                          <p:val>
                                            <p:fltVal val="0"/>
                                          </p:val>
                                        </p:tav>
                                        <p:tav tm="100000">
                                          <p:val>
                                            <p:strVal val="#ppt_h"/>
                                          </p:val>
                                        </p:tav>
                                      </p:tavLst>
                                    </p:anim>
                                    <p:animEffect transition="in" filter="fade">
                                      <p:cBhvr>
                                        <p:cTn id="20" dur="2000"/>
                                        <p:tgtEl>
                                          <p:spTgt spid="17"/>
                                        </p:tgtEl>
                                      </p:cBhvr>
                                    </p:animEffect>
                                  </p:childTnLst>
                                </p:cTn>
                              </p:par>
                              <p:par>
                                <p:cTn id="21" presetID="53" presetClass="entr" presetSubtype="16" repeatCount="indefinite" fill="hold" grpId="0" nodeType="withEffect">
                                  <p:stCondLst>
                                    <p:cond delay="20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par>
                                <p:cTn id="26" presetID="53" presetClass="entr" presetSubtype="16" repeatCount="indefinite" fill="hold" grpId="0" nodeType="withEffect">
                                  <p:stCondLst>
                                    <p:cond delay="30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2000" fill="hold"/>
                                        <p:tgtEl>
                                          <p:spTgt spid="19"/>
                                        </p:tgtEl>
                                        <p:attrNameLst>
                                          <p:attrName>ppt_w</p:attrName>
                                        </p:attrNameLst>
                                      </p:cBhvr>
                                      <p:tavLst>
                                        <p:tav tm="0">
                                          <p:val>
                                            <p:fltVal val="0"/>
                                          </p:val>
                                        </p:tav>
                                        <p:tav tm="100000">
                                          <p:val>
                                            <p:strVal val="#ppt_w"/>
                                          </p:val>
                                        </p:tav>
                                      </p:tavLst>
                                    </p:anim>
                                    <p:anim calcmode="lin" valueType="num">
                                      <p:cBhvr>
                                        <p:cTn id="29" dur="2000" fill="hold"/>
                                        <p:tgtEl>
                                          <p:spTgt spid="19"/>
                                        </p:tgtEl>
                                        <p:attrNameLst>
                                          <p:attrName>ppt_h</p:attrName>
                                        </p:attrNameLst>
                                      </p:cBhvr>
                                      <p:tavLst>
                                        <p:tav tm="0">
                                          <p:val>
                                            <p:fltVal val="0"/>
                                          </p:val>
                                        </p:tav>
                                        <p:tav tm="100000">
                                          <p:val>
                                            <p:strVal val="#ppt_h"/>
                                          </p:val>
                                        </p:tav>
                                      </p:tavLst>
                                    </p:anim>
                                    <p:animEffect transition="in" filter="fade">
                                      <p:cBhvr>
                                        <p:cTn id="3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12192000" cy="68580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Implementation</a:t>
            </a:r>
            <a:endParaRPr lang="en-US" sz="1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26175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0" y="0"/>
            <a:ext cx="12192000" cy="6858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175187"/>
            <a:ext cx="11938002" cy="6463308"/>
          </a:xfrm>
          <a:prstGeom prst="rect">
            <a:avLst/>
          </a:prstGeom>
          <a:noFill/>
        </p:spPr>
        <p:txBody>
          <a:bodyPr wrap="square" lIns="91440" tIns="45720" rIns="91440" bIns="45720">
            <a:spAutoFit/>
          </a:bodyPr>
          <a:lstStyle/>
          <a:p>
            <a:pPr algn="ctr"/>
            <a:r>
              <a:rPr lang="en-US" sz="13800" b="1" cap="none" spc="0" dirty="0" smtClean="0">
                <a:ln w="10160">
                  <a:noFill/>
                  <a:prstDash val="solid"/>
                </a:ln>
                <a:solidFill>
                  <a:schemeClr val="bg1">
                    <a:lumMod val="95000"/>
                    <a:lumOff val="5000"/>
                  </a:schemeClr>
                </a:solidFill>
                <a:effectLst>
                  <a:outerShdw blurRad="38100" dist="22860" dir="5400000" algn="tl" rotWithShape="0">
                    <a:srgbClr val="000000">
                      <a:alpha val="30000"/>
                    </a:srgbClr>
                  </a:outerShdw>
                </a:effectLst>
                <a:latin typeface="Agency FB" panose="020B0503020202020204" pitchFamily="34" charset="0"/>
              </a:rPr>
              <a:t>System Development Lifecycle</a:t>
            </a:r>
            <a:endParaRPr lang="en-US" sz="13800" b="1" dirty="0" smtClean="0">
              <a:ln w="10160">
                <a:noFill/>
                <a:prstDash val="solid"/>
              </a:ln>
              <a:solidFill>
                <a:schemeClr val="bg1">
                  <a:lumMod val="95000"/>
                  <a:lumOff val="5000"/>
                </a:schemeClr>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23095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3</a:t>
            </a:r>
            <a:endParaRPr lang="en-GB" sz="6600" dirty="0"/>
          </a:p>
        </p:txBody>
      </p:sp>
      <p:sp>
        <p:nvSpPr>
          <p:cNvPr id="7" name="Rectangle 6"/>
          <p:cNvSpPr/>
          <p:nvPr/>
        </p:nvSpPr>
        <p:spPr>
          <a:xfrm>
            <a:off x="2285339" y="-167465"/>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Implementation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910113" y="1591820"/>
            <a:ext cx="8544269"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After creating a design that meets your customer’s needs and other requirements you can finally start writing code.</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511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3</a:t>
            </a:r>
            <a:endParaRPr lang="en-GB" sz="6600" dirty="0"/>
          </a:p>
        </p:txBody>
      </p:sp>
      <p:sp>
        <p:nvSpPr>
          <p:cNvPr id="7" name="Rectangle 6"/>
          <p:cNvSpPr/>
          <p:nvPr/>
        </p:nvSpPr>
        <p:spPr>
          <a:xfrm>
            <a:off x="2285339" y="-167465"/>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Implementation</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4746171" y="1493813"/>
            <a:ext cx="6664668" cy="5078313"/>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Remember to write code as short as possible – it will allow you to spot mistakes easier. Use LOOPS and FUNCTIONS when needed to do so.</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lowchart: Process 1"/>
          <p:cNvSpPr/>
          <p:nvPr/>
        </p:nvSpPr>
        <p:spPr>
          <a:xfrm>
            <a:off x="130624" y="119936"/>
            <a:ext cx="3643089" cy="426337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p:cNvSpPr/>
          <p:nvPr/>
        </p:nvSpPr>
        <p:spPr>
          <a:xfrm>
            <a:off x="206824" y="185251"/>
            <a:ext cx="3421747" cy="39532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8805" y="180461"/>
            <a:ext cx="3647376" cy="400110"/>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Visual Studio</a:t>
            </a:r>
            <a:endParaRPr lang="en-US" sz="2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12" name="Flowchart: Process 11"/>
          <p:cNvSpPr/>
          <p:nvPr/>
        </p:nvSpPr>
        <p:spPr>
          <a:xfrm>
            <a:off x="206824" y="664046"/>
            <a:ext cx="373747" cy="280486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Process 12"/>
          <p:cNvSpPr/>
          <p:nvPr/>
        </p:nvSpPr>
        <p:spPr>
          <a:xfrm>
            <a:off x="685461" y="664046"/>
            <a:ext cx="2943110" cy="280486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Process 13"/>
          <p:cNvSpPr/>
          <p:nvPr/>
        </p:nvSpPr>
        <p:spPr>
          <a:xfrm>
            <a:off x="184395" y="3570513"/>
            <a:ext cx="3444175" cy="71120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Process 14"/>
          <p:cNvSpPr/>
          <p:nvPr/>
        </p:nvSpPr>
        <p:spPr>
          <a:xfrm>
            <a:off x="730000" y="732732"/>
            <a:ext cx="2826000" cy="302784"/>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a:off x="721086" y="1109027"/>
            <a:ext cx="2826000" cy="42379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Process 16"/>
          <p:cNvSpPr/>
          <p:nvPr/>
        </p:nvSpPr>
        <p:spPr>
          <a:xfrm>
            <a:off x="722910" y="1672319"/>
            <a:ext cx="2826000" cy="64650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rocess 17"/>
          <p:cNvSpPr/>
          <p:nvPr/>
        </p:nvSpPr>
        <p:spPr>
          <a:xfrm>
            <a:off x="721086" y="2384609"/>
            <a:ext cx="2826000" cy="397236"/>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Process 18"/>
          <p:cNvSpPr/>
          <p:nvPr/>
        </p:nvSpPr>
        <p:spPr>
          <a:xfrm>
            <a:off x="744016" y="2866132"/>
            <a:ext cx="2826000" cy="522167"/>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75766" y="682171"/>
            <a:ext cx="3647376" cy="400110"/>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If number = 100 then</a:t>
            </a:r>
            <a:endParaRPr lang="en-US" sz="20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1" name="Rectangle 20"/>
          <p:cNvSpPr/>
          <p:nvPr/>
        </p:nvSpPr>
        <p:spPr>
          <a:xfrm>
            <a:off x="310398" y="1082574"/>
            <a:ext cx="3647376" cy="400110"/>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number = number - 1</a:t>
            </a:r>
            <a:endParaRPr lang="en-US" sz="20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2" name="Rectangle 21"/>
          <p:cNvSpPr/>
          <p:nvPr/>
        </p:nvSpPr>
        <p:spPr>
          <a:xfrm>
            <a:off x="275766" y="1626728"/>
            <a:ext cx="3647376" cy="707886"/>
          </a:xfrm>
          <a:prstGeom prst="rect">
            <a:avLst/>
          </a:prstGeom>
          <a:noFill/>
        </p:spPr>
        <p:txBody>
          <a:bodyPr wrap="square" lIns="91440" tIns="45720" rIns="91440" bIns="45720">
            <a:spAutoFit/>
          </a:bodyPr>
          <a:lstStyle/>
          <a:p>
            <a:pPr algn="ctr"/>
            <a:r>
              <a:rPr lang="en-US" sz="2000" b="1" cap="none" spc="0" dirty="0" err="1"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ElseIf</a:t>
            </a: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 number &lt; 99 then</a:t>
            </a:r>
          </a:p>
          <a:p>
            <a:pPr algn="ctr"/>
            <a:r>
              <a:rPr lang="en-US" sz="20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Number = number - 5</a:t>
            </a:r>
          </a:p>
        </p:txBody>
      </p:sp>
      <p:sp>
        <p:nvSpPr>
          <p:cNvPr id="23" name="Rectangle 22"/>
          <p:cNvSpPr/>
          <p:nvPr/>
        </p:nvSpPr>
        <p:spPr>
          <a:xfrm>
            <a:off x="310398" y="2363469"/>
            <a:ext cx="3647376" cy="400110"/>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Else </a:t>
            </a:r>
            <a:r>
              <a:rPr lang="en-US" sz="2000" b="1" cap="none" spc="0" dirty="0" err="1"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msghbox</a:t>
            </a: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(“Wrong number”)</a:t>
            </a:r>
            <a:endParaRPr lang="en-US" sz="20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4" name="Rectangle 23"/>
          <p:cNvSpPr/>
          <p:nvPr/>
        </p:nvSpPr>
        <p:spPr>
          <a:xfrm>
            <a:off x="333328" y="2925324"/>
            <a:ext cx="3647376" cy="400110"/>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rPr>
              <a:t>End if</a:t>
            </a:r>
            <a:endParaRPr lang="en-US" sz="2000" b="1" dirty="0" smtClean="0">
              <a:ln w="10160">
                <a:noFill/>
                <a:prstDash val="solid"/>
              </a:ln>
              <a:solidFill>
                <a:schemeClr val="bg1"/>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169252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4000"/>
                                        <p:tgtEl>
                                          <p:spTgt spid="15"/>
                                        </p:tgtEl>
                                      </p:cBhvr>
                                    </p:animEffect>
                                  </p:childTnLst>
                                </p:cTn>
                              </p:par>
                            </p:childTnLst>
                          </p:cTn>
                        </p:par>
                        <p:par>
                          <p:cTn id="14" fill="hold">
                            <p:stCondLst>
                              <p:cond delay="4000"/>
                            </p:stCondLst>
                            <p:childTnLst>
                              <p:par>
                                <p:cTn id="15" presetID="2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4000"/>
                                        <p:tgtEl>
                                          <p:spTgt spid="16"/>
                                        </p:tgtEl>
                                      </p:cBhvr>
                                    </p:animEffect>
                                  </p:childTnLst>
                                </p:cTn>
                              </p:par>
                            </p:childTnLst>
                          </p:cTn>
                        </p:par>
                        <p:par>
                          <p:cTn id="18" fill="hold">
                            <p:stCondLst>
                              <p:cond delay="8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4000"/>
                                        <p:tgtEl>
                                          <p:spTgt spid="17"/>
                                        </p:tgtEl>
                                      </p:cBhvr>
                                    </p:animEffect>
                                  </p:childTnLst>
                                </p:cTn>
                              </p:par>
                            </p:childTnLst>
                          </p:cTn>
                        </p:par>
                        <p:par>
                          <p:cTn id="22" fill="hold">
                            <p:stCondLst>
                              <p:cond delay="1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0"/>
                                        <p:tgtEl>
                                          <p:spTgt spid="18"/>
                                        </p:tgtEl>
                                      </p:cBhvr>
                                    </p:animEffect>
                                  </p:childTnLst>
                                </p:cTn>
                              </p:par>
                            </p:childTnLst>
                          </p:cTn>
                        </p:par>
                        <p:par>
                          <p:cTn id="26" fill="hold">
                            <p:stCondLst>
                              <p:cond delay="160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4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5" grpId="0" animBg="1"/>
      <p:bldP spid="16"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12192000" cy="68580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1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65885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910113" y="1928620"/>
            <a:ext cx="8544269" cy="2585323"/>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At this moment application is working. But it does not necessary mean that it is working properly.</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4653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0" y="1665407"/>
            <a:ext cx="8544269" cy="2585323"/>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Often what was considered as written correctly sometimes makes application lag or crash.</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Flowchart: Process 1"/>
          <p:cNvSpPr/>
          <p:nvPr/>
        </p:nvSpPr>
        <p:spPr>
          <a:xfrm>
            <a:off x="8200571" y="1743137"/>
            <a:ext cx="3512458" cy="277080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p:cNvSpPr/>
          <p:nvPr/>
        </p:nvSpPr>
        <p:spPr>
          <a:xfrm>
            <a:off x="8319292" y="1932763"/>
            <a:ext cx="3512458" cy="2770805"/>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p:cNvSpPr/>
          <p:nvPr/>
        </p:nvSpPr>
        <p:spPr>
          <a:xfrm>
            <a:off x="8319291" y="1932763"/>
            <a:ext cx="3393737" cy="267599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Process 11"/>
          <p:cNvSpPr/>
          <p:nvPr/>
        </p:nvSpPr>
        <p:spPr>
          <a:xfrm>
            <a:off x="8984483" y="3500434"/>
            <a:ext cx="2063351" cy="738881"/>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latin typeface="Agency FB" panose="020B0503020202020204" pitchFamily="34" charset="0"/>
              </a:rPr>
              <a:t>CLICK ME!</a:t>
            </a:r>
            <a:endParaRPr lang="en-GB" sz="2800" dirty="0">
              <a:solidFill>
                <a:schemeClr val="bg1"/>
              </a:solidFill>
              <a:latin typeface="Agency FB" panose="020B0503020202020204" pitchFamily="34" charset="0"/>
            </a:endParaRPr>
          </a:p>
        </p:txBody>
      </p:sp>
      <p:sp>
        <p:nvSpPr>
          <p:cNvPr id="13" name="Flowchart: Process 12"/>
          <p:cNvSpPr/>
          <p:nvPr/>
        </p:nvSpPr>
        <p:spPr>
          <a:xfrm>
            <a:off x="8714191" y="2298444"/>
            <a:ext cx="2603934" cy="92736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FF0000"/>
                </a:solidFill>
                <a:latin typeface="Agency FB" panose="020B0503020202020204" pitchFamily="34" charset="0"/>
              </a:rPr>
              <a:t>ERROR</a:t>
            </a:r>
            <a:endParaRPr lang="en-GB" sz="4000"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12911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53" presetClass="entr" presetSubtype="16" repeatCount="indefinite"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195941" y="1661901"/>
            <a:ext cx="11831095"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So to be sure that product is ready to publish you have to test it. Firstly you have to think what you wanted the application to do and check if all of it works.</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200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540000" y="1661901"/>
            <a:ext cx="9487036" cy="4247317"/>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Then you have to think what you DO NOT want the application to do and fix it. For example if you use a textbox, that has to be filled with text and a button that does something with that text.</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4850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540000" y="2118245"/>
            <a:ext cx="9487036" cy="2585323"/>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What will happen if textbox is empty and user click on button?</a:t>
            </a:r>
          </a:p>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Application will crash!</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9253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18805" y="1076581"/>
            <a:ext cx="9487036" cy="4247317"/>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It is very helpful to create a table for your testing, where you describe all problems and how you fix them. It allows you to not forget what you have to do.</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9286504" y="1378428"/>
            <a:ext cx="2740532" cy="483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378530" y="147845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708566" y="1478455"/>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378530" y="265238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378530" y="382631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378530" y="500024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708565" y="2650422"/>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692898" y="3826314"/>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692898" y="4990251"/>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74980" y="1731262"/>
            <a:ext cx="1241560" cy="523220"/>
          </a:xfrm>
          <a:prstGeom prst="rect">
            <a:avLst/>
          </a:prstGeom>
          <a:noFill/>
        </p:spPr>
        <p:txBody>
          <a:bodyPr wrap="square" lIns="91440" tIns="45720" rIns="91440" bIns="45720">
            <a:spAutoFit/>
          </a:bodyPr>
          <a:lstStyle/>
          <a:p>
            <a:pPr algn="ctr"/>
            <a:r>
              <a:rPr lang="en-US" sz="28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Works?</a:t>
            </a:r>
            <a:endParaRPr lang="en-US" sz="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19" name="Rectangle 18"/>
          <p:cNvSpPr/>
          <p:nvPr/>
        </p:nvSpPr>
        <p:spPr>
          <a:xfrm>
            <a:off x="9374980" y="2721221"/>
            <a:ext cx="1241560" cy="954107"/>
          </a:xfrm>
          <a:prstGeom prst="rect">
            <a:avLst/>
          </a:prstGeom>
          <a:noFill/>
        </p:spPr>
        <p:txBody>
          <a:bodyPr wrap="square" lIns="91440" tIns="45720" rIns="91440" bIns="45720">
            <a:spAutoFit/>
          </a:bodyPr>
          <a:lstStyle/>
          <a:p>
            <a:pPr algn="ctr"/>
            <a:r>
              <a:rPr lang="en-US" sz="28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Date and Time</a:t>
            </a:r>
            <a:endParaRPr lang="en-US" sz="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1" name="Rectangle 20"/>
          <p:cNvSpPr/>
          <p:nvPr/>
        </p:nvSpPr>
        <p:spPr>
          <a:xfrm>
            <a:off x="9374980" y="4002486"/>
            <a:ext cx="1241560" cy="707886"/>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Calculates</a:t>
            </a:r>
          </a:p>
          <a:p>
            <a:pPr algn="ctr"/>
            <a:r>
              <a:rPr lang="en-US" sz="2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Properly?</a:t>
            </a:r>
            <a:endParaRPr lang="en-US" sz="20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2" name="Rectangle 21"/>
          <p:cNvSpPr/>
          <p:nvPr/>
        </p:nvSpPr>
        <p:spPr>
          <a:xfrm>
            <a:off x="9413159" y="5300014"/>
            <a:ext cx="1241560" cy="584775"/>
          </a:xfrm>
          <a:prstGeom prst="rect">
            <a:avLst/>
          </a:prstGeom>
          <a:noFill/>
        </p:spPr>
        <p:txBody>
          <a:bodyPr wrap="square" lIns="91440" tIns="45720" rIns="91440" bIns="45720">
            <a:spAutoFit/>
          </a:bodyPr>
          <a:lstStyle/>
          <a:p>
            <a:pPr algn="ctr"/>
            <a:r>
              <a:rPr lang="en-US" sz="32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Crash?</a:t>
            </a:r>
            <a:endParaRPr lang="en-US" sz="32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3" name="Half Frame 2"/>
          <p:cNvSpPr/>
          <p:nvPr/>
        </p:nvSpPr>
        <p:spPr>
          <a:xfrm rot="13753104">
            <a:off x="11154131" y="1489004"/>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Half Frame 22"/>
          <p:cNvSpPr/>
          <p:nvPr/>
        </p:nvSpPr>
        <p:spPr>
          <a:xfrm rot="13753104">
            <a:off x="11154131" y="2675076"/>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Half Frame 23"/>
          <p:cNvSpPr/>
          <p:nvPr/>
        </p:nvSpPr>
        <p:spPr>
          <a:xfrm rot="13753104">
            <a:off x="11138895" y="3831899"/>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Multiply 25"/>
          <p:cNvSpPr/>
          <p:nvPr/>
        </p:nvSpPr>
        <p:spPr>
          <a:xfrm>
            <a:off x="10612381" y="4886053"/>
            <a:ext cx="1318471" cy="1358858"/>
          </a:xfrm>
          <a:prstGeom prst="mathMultiply">
            <a:avLst>
              <a:gd name="adj1" fmla="val 10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20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1000"/>
                                        <p:tgtEl>
                                          <p:spTgt spid="2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3" grpId="0" animBg="1"/>
      <p:bldP spid="23" grpId="0" animBg="1"/>
      <p:bldP spid="24"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7" name="Rectangle 6"/>
          <p:cNvSpPr/>
          <p:nvPr/>
        </p:nvSpPr>
        <p:spPr>
          <a:xfrm>
            <a:off x="5689599" y="-167465"/>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Testing</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73877" y="1661901"/>
            <a:ext cx="9487036"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Also you should ask other people</a:t>
            </a:r>
            <a:r>
              <a:rPr lang="en-US" sz="5400" b="1" dirty="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 </a:t>
            </a: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to test your application – they might find something you did not – and as for feedback.</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p:cNvSpPr/>
          <p:nvPr/>
        </p:nvSpPr>
        <p:spPr>
          <a:xfrm>
            <a:off x="9286504" y="1378428"/>
            <a:ext cx="2740532" cy="483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9378530" y="147845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0708566" y="1478455"/>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378530" y="265238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378530" y="382631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378530" y="5000245"/>
            <a:ext cx="1238010"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708565" y="2650422"/>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0692898" y="3826314"/>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0692898" y="4990251"/>
            <a:ext cx="1192755" cy="109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374980" y="1731262"/>
            <a:ext cx="1241560" cy="523220"/>
          </a:xfrm>
          <a:prstGeom prst="rect">
            <a:avLst/>
          </a:prstGeom>
          <a:noFill/>
        </p:spPr>
        <p:txBody>
          <a:bodyPr wrap="square" lIns="91440" tIns="45720" rIns="91440" bIns="45720">
            <a:spAutoFit/>
          </a:bodyPr>
          <a:lstStyle/>
          <a:p>
            <a:pPr algn="ctr"/>
            <a:r>
              <a:rPr lang="en-US" sz="28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Works?</a:t>
            </a:r>
            <a:endParaRPr lang="en-US" sz="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19" name="Rectangle 18"/>
          <p:cNvSpPr/>
          <p:nvPr/>
        </p:nvSpPr>
        <p:spPr>
          <a:xfrm>
            <a:off x="9374980" y="2721221"/>
            <a:ext cx="1241560" cy="954107"/>
          </a:xfrm>
          <a:prstGeom prst="rect">
            <a:avLst/>
          </a:prstGeom>
          <a:noFill/>
        </p:spPr>
        <p:txBody>
          <a:bodyPr wrap="square" lIns="91440" tIns="45720" rIns="91440" bIns="45720">
            <a:spAutoFit/>
          </a:bodyPr>
          <a:lstStyle/>
          <a:p>
            <a:pPr algn="ctr"/>
            <a:r>
              <a:rPr lang="en-US" sz="28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Date and Time</a:t>
            </a:r>
            <a:endParaRPr lang="en-US" sz="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1" name="Rectangle 20"/>
          <p:cNvSpPr/>
          <p:nvPr/>
        </p:nvSpPr>
        <p:spPr>
          <a:xfrm>
            <a:off x="9374980" y="4002486"/>
            <a:ext cx="1241560" cy="707886"/>
          </a:xfrm>
          <a:prstGeom prst="rect">
            <a:avLst/>
          </a:prstGeom>
          <a:noFill/>
        </p:spPr>
        <p:txBody>
          <a:bodyPr wrap="square" lIns="91440" tIns="45720" rIns="91440" bIns="45720">
            <a:spAutoFit/>
          </a:bodyPr>
          <a:lstStyle/>
          <a:p>
            <a:pPr algn="ctr"/>
            <a:r>
              <a:rPr lang="en-US" sz="20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Calculates</a:t>
            </a:r>
          </a:p>
          <a:p>
            <a:pPr algn="ctr"/>
            <a:r>
              <a:rPr lang="en-US" sz="20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Properly?</a:t>
            </a:r>
            <a:endParaRPr lang="en-US" sz="20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22" name="Rectangle 21"/>
          <p:cNvSpPr/>
          <p:nvPr/>
        </p:nvSpPr>
        <p:spPr>
          <a:xfrm>
            <a:off x="9413159" y="5300014"/>
            <a:ext cx="1241560" cy="584775"/>
          </a:xfrm>
          <a:prstGeom prst="rect">
            <a:avLst/>
          </a:prstGeom>
          <a:noFill/>
        </p:spPr>
        <p:txBody>
          <a:bodyPr wrap="square" lIns="91440" tIns="45720" rIns="91440" bIns="45720">
            <a:spAutoFit/>
          </a:bodyPr>
          <a:lstStyle/>
          <a:p>
            <a:pPr algn="ctr"/>
            <a:r>
              <a:rPr lang="en-US" sz="32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Crash?</a:t>
            </a:r>
            <a:endParaRPr lang="en-US" sz="32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3" name="Half Frame 2"/>
          <p:cNvSpPr/>
          <p:nvPr/>
        </p:nvSpPr>
        <p:spPr>
          <a:xfrm rot="13753104">
            <a:off x="11154131" y="1489004"/>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Half Frame 22"/>
          <p:cNvSpPr/>
          <p:nvPr/>
        </p:nvSpPr>
        <p:spPr>
          <a:xfrm rot="13753104">
            <a:off x="11154131" y="2675076"/>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Half Frame 23"/>
          <p:cNvSpPr/>
          <p:nvPr/>
        </p:nvSpPr>
        <p:spPr>
          <a:xfrm rot="13753104">
            <a:off x="11138895" y="3831899"/>
            <a:ext cx="301621" cy="92461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Multiply 25"/>
          <p:cNvSpPr/>
          <p:nvPr/>
        </p:nvSpPr>
        <p:spPr>
          <a:xfrm>
            <a:off x="10612381" y="4886053"/>
            <a:ext cx="1318471" cy="1358858"/>
          </a:xfrm>
          <a:prstGeom prst="mathMultiply">
            <a:avLst>
              <a:gd name="adj1" fmla="val 10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Multiply 24"/>
          <p:cNvSpPr/>
          <p:nvPr/>
        </p:nvSpPr>
        <p:spPr>
          <a:xfrm>
            <a:off x="10612380" y="2532732"/>
            <a:ext cx="1318471" cy="1358858"/>
          </a:xfrm>
          <a:prstGeom prst="mathMultiply">
            <a:avLst>
              <a:gd name="adj1" fmla="val 10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33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22" presetClass="exit" presetSubtype="8" fill="hold" grpId="0" nodeType="withEffect">
                                  <p:stCondLst>
                                    <p:cond delay="0"/>
                                  </p:stCondLst>
                                  <p:childTnLst>
                                    <p:animEffect transition="out" filter="wipe(left)">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rot="5400000">
            <a:off x="805946" y="2464825"/>
            <a:ext cx="2430987" cy="155302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59640" y="598715"/>
            <a:ext cx="2364509" cy="12955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IDEA</a:t>
            </a:r>
            <a:endParaRPr lang="en-GB" dirty="0"/>
          </a:p>
        </p:txBody>
      </p:sp>
      <p:sp>
        <p:nvSpPr>
          <p:cNvPr id="8" name="Rectangle 7"/>
          <p:cNvSpPr/>
          <p:nvPr/>
        </p:nvSpPr>
        <p:spPr>
          <a:xfrm>
            <a:off x="839186" y="4456833"/>
            <a:ext cx="2364509" cy="1295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APPLICATION</a:t>
            </a:r>
            <a:endParaRPr lang="en-GB" dirty="0"/>
          </a:p>
        </p:txBody>
      </p:sp>
      <p:sp>
        <p:nvSpPr>
          <p:cNvPr id="9" name="Rectangle 8"/>
          <p:cNvSpPr/>
          <p:nvPr/>
        </p:nvSpPr>
        <p:spPr>
          <a:xfrm>
            <a:off x="3629890" y="1246493"/>
            <a:ext cx="8083139" cy="4247317"/>
          </a:xfrm>
          <a:prstGeom prst="rect">
            <a:avLst/>
          </a:prstGeom>
          <a:no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Being a programmer</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a:t>
            </a: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 not very easy.</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Having just an idea will not result in creating an application.</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Multiply 10"/>
          <p:cNvSpPr/>
          <p:nvPr/>
        </p:nvSpPr>
        <p:spPr>
          <a:xfrm>
            <a:off x="-184401" y="2484779"/>
            <a:ext cx="4452589" cy="1045029"/>
          </a:xfrm>
          <a:prstGeom prst="mathMultiply">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160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12192000" cy="68580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Maintenance</a:t>
            </a:r>
            <a:endParaRPr lang="en-US" sz="1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19419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5</a:t>
            </a:r>
            <a:endParaRPr lang="en-GB" sz="6600" dirty="0"/>
          </a:p>
        </p:txBody>
      </p:sp>
      <p:sp>
        <p:nvSpPr>
          <p:cNvPr id="7" name="Rectangle 6"/>
          <p:cNvSpPr/>
          <p:nvPr/>
        </p:nvSpPr>
        <p:spPr>
          <a:xfrm>
            <a:off x="4620820" y="-179341"/>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Maintenance</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066307" y="1928620"/>
            <a:ext cx="9388076"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After testing and fixing every piece of code that does not work as you wanted the application can be published and sent to your customer.</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003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5</a:t>
            </a:r>
            <a:endParaRPr lang="en-GB" sz="6600" dirty="0"/>
          </a:p>
        </p:txBody>
      </p:sp>
      <p:sp>
        <p:nvSpPr>
          <p:cNvPr id="7" name="Rectangle 6"/>
          <p:cNvSpPr/>
          <p:nvPr/>
        </p:nvSpPr>
        <p:spPr>
          <a:xfrm>
            <a:off x="4620820" y="-179341"/>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Maintenance</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871862" y="3152961"/>
            <a:ext cx="9388076" cy="3416320"/>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But you will still have to maintain that application. It means that you should update it, repair it if needed and provide support to client.</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p:cNvSpPr/>
          <p:nvPr/>
        </p:nvSpPr>
        <p:spPr>
          <a:xfrm>
            <a:off x="4546592" y="1566171"/>
            <a:ext cx="2627086" cy="14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latin typeface="Agency FB" panose="020B0503020202020204" pitchFamily="34" charset="0"/>
              </a:rPr>
              <a:t>APPLICATION</a:t>
            </a:r>
            <a:endParaRPr lang="en-GB" sz="4000" dirty="0">
              <a:latin typeface="Agency FB" panose="020B0503020202020204" pitchFamily="34" charset="0"/>
            </a:endParaRPr>
          </a:p>
        </p:txBody>
      </p:sp>
      <p:sp>
        <p:nvSpPr>
          <p:cNvPr id="10" name="Flowchart: Predefined Process 9"/>
          <p:cNvSpPr/>
          <p:nvPr/>
        </p:nvSpPr>
        <p:spPr>
          <a:xfrm>
            <a:off x="12192000" y="1872497"/>
            <a:ext cx="2278742" cy="798286"/>
          </a:xfrm>
          <a:prstGeom prst="flowChartPredefinedProcess">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bg1"/>
                </a:solidFill>
                <a:latin typeface="Agency FB" panose="020B0503020202020204" pitchFamily="34" charset="0"/>
              </a:rPr>
              <a:t>SUPPORT</a:t>
            </a:r>
            <a:endParaRPr lang="en-GB" sz="3200" dirty="0">
              <a:solidFill>
                <a:schemeClr val="bg1"/>
              </a:solidFill>
              <a:latin typeface="Agency FB" panose="020B0503020202020204" pitchFamily="34" charset="0"/>
            </a:endParaRPr>
          </a:p>
        </p:txBody>
      </p:sp>
      <p:sp>
        <p:nvSpPr>
          <p:cNvPr id="2" name="Frame 1"/>
          <p:cNvSpPr/>
          <p:nvPr/>
        </p:nvSpPr>
        <p:spPr>
          <a:xfrm>
            <a:off x="3930733" y="1390319"/>
            <a:ext cx="3858805" cy="1762642"/>
          </a:xfrm>
          <a:prstGeom prst="fram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8764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2" presetClass="entr" presetSubtype="8" repeatCount="1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0" fill="hold"/>
                                        <p:tgtEl>
                                          <p:spTgt spid="10"/>
                                        </p:tgtEl>
                                        <p:attrNameLst>
                                          <p:attrName>ppt_x</p:attrName>
                                        </p:attrNameLst>
                                      </p:cBhvr>
                                      <p:tavLst>
                                        <p:tav tm="0">
                                          <p:val>
                                            <p:strVal val="0-#ppt_w/2"/>
                                          </p:val>
                                        </p:tav>
                                        <p:tav tm="100000">
                                          <p:val>
                                            <p:strVal val="#ppt_x"/>
                                          </p:val>
                                        </p:tav>
                                      </p:tavLst>
                                    </p:anim>
                                    <p:anim calcmode="lin" valueType="num">
                                      <p:cBhvr additive="base">
                                        <p:cTn id="14"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5</a:t>
            </a:r>
            <a:endParaRPr lang="en-GB" sz="6600" dirty="0"/>
          </a:p>
        </p:txBody>
      </p:sp>
      <p:sp>
        <p:nvSpPr>
          <p:cNvPr id="7" name="Rectangle 6"/>
          <p:cNvSpPr/>
          <p:nvPr/>
        </p:nvSpPr>
        <p:spPr>
          <a:xfrm>
            <a:off x="4620820" y="-179341"/>
            <a:ext cx="6337437"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Maintenance</a:t>
            </a:r>
            <a:endPar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8" name="Rectangle 7"/>
          <p:cNvSpPr/>
          <p:nvPr/>
        </p:nvSpPr>
        <p:spPr>
          <a:xfrm>
            <a:off x="2066307" y="1928620"/>
            <a:ext cx="9388076" cy="4247317"/>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Then again you go to the first step and asses new needs and client’s thoughts about the application to make it better. This way circle goes around over and over.</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875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512757" y="1100316"/>
            <a:ext cx="1036158" cy="9885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017785" y="369073"/>
            <a:ext cx="3773715" cy="1283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smtClean="0">
                <a:solidFill>
                  <a:schemeClr val="bg1"/>
                </a:solidFill>
                <a:latin typeface="Agency FB" panose="020B0503020202020204" pitchFamily="34" charset="0"/>
              </a:rPr>
              <a:t>IDEAS</a:t>
            </a:r>
            <a:endParaRPr lang="en-GB" sz="11500" dirty="0">
              <a:solidFill>
                <a:schemeClr val="bg1"/>
              </a:solidFill>
              <a:latin typeface="Agency FB" panose="020B0503020202020204" pitchFamily="34" charset="0"/>
            </a:endParaRPr>
          </a:p>
        </p:txBody>
      </p:sp>
      <p:sp>
        <p:nvSpPr>
          <p:cNvPr id="20" name="&quot;No&quot; Symbol 19"/>
          <p:cNvSpPr/>
          <p:nvPr/>
        </p:nvSpPr>
        <p:spPr>
          <a:xfrm>
            <a:off x="1038430" y="1344500"/>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Donut 20"/>
          <p:cNvSpPr/>
          <p:nvPr/>
        </p:nvSpPr>
        <p:spPr>
          <a:xfrm>
            <a:off x="413657" y="724170"/>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ight Arrow 22"/>
          <p:cNvSpPr/>
          <p:nvPr/>
        </p:nvSpPr>
        <p:spPr>
          <a:xfrm>
            <a:off x="3043562" y="5845834"/>
            <a:ext cx="477123" cy="5260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a:off x="4039198" y="5845834"/>
            <a:ext cx="355397" cy="3847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4799558" y="5319743"/>
            <a:ext cx="382042" cy="5260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233882" y="5062631"/>
            <a:ext cx="3773715" cy="1283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latin typeface="Agency FB" panose="020B0503020202020204" pitchFamily="34" charset="0"/>
              </a:rPr>
              <a:t>APPLICATION</a:t>
            </a:r>
            <a:endParaRPr lang="en-GB" sz="8800" dirty="0">
              <a:solidFill>
                <a:schemeClr val="bg1"/>
              </a:solidFill>
              <a:latin typeface="Agency FB" panose="020B0503020202020204" pitchFamily="34" charset="0"/>
            </a:endParaRPr>
          </a:p>
        </p:txBody>
      </p:sp>
      <p:sp>
        <p:nvSpPr>
          <p:cNvPr id="26" name="Rectangle 25"/>
          <p:cNvSpPr/>
          <p:nvPr/>
        </p:nvSpPr>
        <p:spPr>
          <a:xfrm>
            <a:off x="8223676" y="2647325"/>
            <a:ext cx="3968324" cy="1754326"/>
          </a:xfrm>
          <a:prstGeom prst="rect">
            <a:avLst/>
          </a:prstGeom>
          <a:noFill/>
        </p:spPr>
        <p:txBody>
          <a:bodyPr wrap="square" lIns="91440" tIns="45720" rIns="91440" bIns="45720">
            <a:spAutoFit/>
          </a:bodyPr>
          <a:lstStyle/>
          <a:p>
            <a:pPr algn="ctr"/>
            <a:r>
              <a:rPr lang="en-US" sz="54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That’s how it work.</a:t>
            </a:r>
          </a:p>
        </p:txBody>
      </p:sp>
    </p:spTree>
    <p:extLst>
      <p:ext uri="{BB962C8B-B14F-4D97-AF65-F5344CB8AC3E}">
        <p14:creationId xmlns:p14="http://schemas.microsoft.com/office/powerpoint/2010/main" val="42801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repeatCount="indefinite" accel="50000" decel="50000" fill="hold" grpId="0" nodeType="withEffect">
                                  <p:stCondLst>
                                    <p:cond delay="0"/>
                                  </p:stCondLst>
                                  <p:childTnLst>
                                    <p:animMotion origin="layout" path="M 0.00795 -0.09908 L 0.00795 0.09282 C 0.00795 0.17916 -0.10221 0.28611 -0.19166 0.28611 L -0.39075 0.28611 " pathEditMode="relative" rAng="0" ptsTypes="AAAA">
                                      <p:cBhvr>
                                        <p:cTn id="6" dur="2000" fill="hold"/>
                                        <p:tgtEl>
                                          <p:spTgt spid="19"/>
                                        </p:tgtEl>
                                        <p:attrNameLst>
                                          <p:attrName>ppt_x</p:attrName>
                                          <p:attrName>ppt_y</p:attrName>
                                        </p:attrNameLst>
                                      </p:cBhvr>
                                      <p:rCtr x="-19935" y="19259"/>
                                    </p:animMotion>
                                  </p:childTnLst>
                                </p:cTn>
                              </p:par>
                              <p:par>
                                <p:cTn id="7" presetID="8" presetClass="emph" presetSubtype="0" repeatCount="indefinite" fill="hold" grpId="0" nodeType="withEffect">
                                  <p:stCondLst>
                                    <p:cond delay="0"/>
                                  </p:stCondLst>
                                  <p:childTnLst>
                                    <p:animRot by="21600000">
                                      <p:cBhvr>
                                        <p:cTn id="8" dur="2000" fill="hold"/>
                                        <p:tgtEl>
                                          <p:spTgt spid="20"/>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21"/>
                                        </p:tgtEl>
                                        <p:attrNameLst>
                                          <p:attrName>r</p:attrName>
                                        </p:attrNameLst>
                                      </p:cBhvr>
                                    </p:animRot>
                                  </p:childTnLst>
                                </p:cTn>
                              </p:par>
                              <p:par>
                                <p:cTn id="11" presetID="63" presetClass="path" presetSubtype="0" repeatCount="indefinite" accel="50000" decel="50000" fill="hold" grpId="0" nodeType="withEffect">
                                  <p:stCondLst>
                                    <p:cond delay="0"/>
                                  </p:stCondLst>
                                  <p:childTnLst>
                                    <p:animMotion origin="layout" path="M -6.25E-7 -7.40741E-7 L 0.25 -7.40741E-7 " pathEditMode="relative" rAng="0" ptsTypes="AA">
                                      <p:cBhvr>
                                        <p:cTn id="12" dur="2000" fill="hold"/>
                                        <p:tgtEl>
                                          <p:spTgt spid="23"/>
                                        </p:tgtEl>
                                        <p:attrNameLst>
                                          <p:attrName>ppt_x</p:attrName>
                                          <p:attrName>ppt_y</p:attrName>
                                        </p:attrNameLst>
                                      </p:cBhvr>
                                      <p:rCtr x="12500" y="0"/>
                                    </p:animMotion>
                                  </p:childTnLst>
                                </p:cTn>
                              </p:par>
                              <p:par>
                                <p:cTn id="13" presetID="63" presetClass="path" presetSubtype="0" repeatCount="indefinite" accel="50000" decel="50000" fill="hold" grpId="0" nodeType="withEffect">
                                  <p:stCondLst>
                                    <p:cond delay="0"/>
                                  </p:stCondLst>
                                  <p:childTnLst>
                                    <p:animMotion origin="layout" path="M -3.33333E-6 -4.07407E-6 L 0.25 -4.07407E-6 " pathEditMode="relative" rAng="0" ptsTypes="AA">
                                      <p:cBhvr>
                                        <p:cTn id="14" dur="3000" fill="hold"/>
                                        <p:tgtEl>
                                          <p:spTgt spid="24"/>
                                        </p:tgtEl>
                                        <p:attrNameLst>
                                          <p:attrName>ppt_x</p:attrName>
                                          <p:attrName>ppt_y</p:attrName>
                                        </p:attrNameLst>
                                      </p:cBhvr>
                                      <p:rCtr x="12500" y="0"/>
                                    </p:animMotion>
                                  </p:childTnLst>
                                </p:cTn>
                              </p:par>
                              <p:par>
                                <p:cTn id="15" presetID="63" presetClass="path" presetSubtype="0" repeatCount="indefinite" accel="50000" decel="50000" fill="hold" grpId="0" nodeType="withEffect">
                                  <p:stCondLst>
                                    <p:cond delay="0"/>
                                  </p:stCondLst>
                                  <p:childTnLst>
                                    <p:animMotion origin="layout" path="M -4.79167E-6 1.11111E-6 L 0.25 1.11111E-6 " pathEditMode="relative" rAng="0" ptsTypes="AA">
                                      <p:cBhvr>
                                        <p:cTn id="16" dur="1000" fill="hold"/>
                                        <p:tgtEl>
                                          <p:spTgt spid="2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animBg="1"/>
      <p:bldP spid="24" grpId="0" animBg="1"/>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Diagonal Corner Rectangle 6"/>
          <p:cNvSpPr/>
          <p:nvPr/>
        </p:nvSpPr>
        <p:spPr>
          <a:xfrm>
            <a:off x="0" y="0"/>
            <a:ext cx="12192000" cy="6858000"/>
          </a:xfrm>
          <a:prstGeom prst="snip2DiagRect">
            <a:avLst>
              <a:gd name="adj1" fmla="val 5000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476171" y="1075073"/>
            <a:ext cx="5239657" cy="4339650"/>
          </a:xfrm>
          <a:prstGeom prst="rect">
            <a:avLst/>
          </a:prstGeom>
          <a:noFill/>
        </p:spPr>
        <p:txBody>
          <a:bodyPr wrap="square" lIns="91440" tIns="45720" rIns="91440" bIns="45720">
            <a:spAutoFit/>
          </a:bodyPr>
          <a:lstStyle/>
          <a:p>
            <a:pPr algn="ctr"/>
            <a:r>
              <a:rPr lang="en-US" sz="13800" b="1" cap="none" spc="0" dirty="0" smtClean="0">
                <a:ln w="10160">
                  <a:noFill/>
                  <a:prstDash val="solid"/>
                </a:ln>
                <a:solidFill>
                  <a:schemeClr val="bg1">
                    <a:lumMod val="95000"/>
                    <a:lumOff val="5000"/>
                  </a:schemeClr>
                </a:solidFill>
                <a:effectLst>
                  <a:outerShdw blurRad="38100" dist="22860" dir="5400000" algn="tl" rotWithShape="0">
                    <a:srgbClr val="000000">
                      <a:alpha val="30000"/>
                    </a:srgbClr>
                  </a:outerShdw>
                </a:effectLst>
                <a:latin typeface="Agency FB" panose="020B0503020202020204" pitchFamily="34" charset="0"/>
              </a:rPr>
              <a:t>Quality Code</a:t>
            </a:r>
            <a:endParaRPr lang="en-US" sz="13800" b="1" dirty="0" smtClean="0">
              <a:ln w="10160">
                <a:noFill/>
                <a:prstDash val="solid"/>
              </a:ln>
              <a:solidFill>
                <a:schemeClr val="bg1">
                  <a:lumMod val="95000"/>
                  <a:lumOff val="5000"/>
                </a:schemeClr>
              </a:solidFill>
              <a:effectLst>
                <a:outerShdw blurRad="38100" dist="22860" dir="5400000" algn="tl" rotWithShape="0">
                  <a:srgbClr val="000000">
                    <a:alpha val="30000"/>
                  </a:srgbClr>
                </a:outerShdw>
              </a:effectLst>
              <a:latin typeface="Agency FB" panose="020B0503020202020204" pitchFamily="34" charset="0"/>
            </a:endParaRPr>
          </a:p>
        </p:txBody>
      </p:sp>
    </p:spTree>
    <p:extLst>
      <p:ext uri="{BB962C8B-B14F-4D97-AF65-F5344CB8AC3E}">
        <p14:creationId xmlns:p14="http://schemas.microsoft.com/office/powerpoint/2010/main" val="37383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p:nvPr/>
        </p:nvSpPr>
        <p:spPr>
          <a:xfrm>
            <a:off x="0" y="0"/>
            <a:ext cx="12192000" cy="6858000"/>
          </a:xfrm>
          <a:prstGeom prst="snip2DiagRect">
            <a:avLst>
              <a:gd name="adj1" fmla="val 50000"/>
              <a:gd name="adj2"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latin typeface="Agency FB" panose="020B0503020202020204" pitchFamily="34" charset="0"/>
              </a:rPr>
              <a:t>Robustness</a:t>
            </a:r>
            <a:endParaRPr lang="en-US" sz="16600" b="1" dirty="0" smtClean="0">
              <a:ln w="10160">
                <a:noFill/>
                <a:prstDash val="solid"/>
              </a:ln>
              <a:solidFill>
                <a:schemeClr val="accent1"/>
              </a:solidFill>
              <a:latin typeface="Agency FB" panose="020B0503020202020204" pitchFamily="34" charset="0"/>
            </a:endParaRPr>
          </a:p>
        </p:txBody>
      </p:sp>
    </p:spTree>
    <p:extLst>
      <p:ext uri="{BB962C8B-B14F-4D97-AF65-F5344CB8AC3E}">
        <p14:creationId xmlns:p14="http://schemas.microsoft.com/office/powerpoint/2010/main" val="405638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839057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 y="-262975"/>
            <a:ext cx="11938002"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bg1"/>
                </a:solidFill>
                <a:latin typeface="Agency FB" panose="020B0503020202020204" pitchFamily="34" charset="0"/>
              </a:rPr>
              <a:t>Robustness</a:t>
            </a:r>
            <a:endParaRPr lang="en-US" sz="9600" b="1" dirty="0" smtClean="0">
              <a:ln w="10160">
                <a:noFill/>
                <a:prstDash val="solid"/>
              </a:ln>
              <a:solidFill>
                <a:schemeClr val="bg1"/>
              </a:solidFill>
              <a:latin typeface="Agency FB" panose="020B0503020202020204" pitchFamily="34" charset="0"/>
            </a:endParaRPr>
          </a:p>
        </p:txBody>
      </p:sp>
      <p:sp>
        <p:nvSpPr>
          <p:cNvPr id="7" name="Rectangle 6"/>
          <p:cNvSpPr/>
          <p:nvPr/>
        </p:nvSpPr>
        <p:spPr>
          <a:xfrm>
            <a:off x="8390576" y="0"/>
            <a:ext cx="3801423" cy="67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81831" y="-11476"/>
            <a:ext cx="5818911" cy="6740307"/>
          </a:xfrm>
          <a:prstGeom prst="rect">
            <a:avLst/>
          </a:prstGeom>
          <a:noFill/>
        </p:spPr>
        <p:txBody>
          <a:bodyPr wrap="square" lIns="91440" tIns="45720" rIns="91440" bIns="45720">
            <a:spAutoFit/>
          </a:bodyPr>
          <a:lstStyle/>
          <a:p>
            <a:pPr algn="ctr"/>
            <a:r>
              <a:rPr lang="en-US" sz="7200" b="1" cap="none" spc="0" dirty="0" smtClean="0">
                <a:ln w="10160">
                  <a:noFill/>
                  <a:prstDash val="solid"/>
                </a:ln>
                <a:latin typeface="Agency FB" panose="020B0503020202020204" pitchFamily="34" charset="0"/>
              </a:rPr>
              <a:t>is showing</a:t>
            </a:r>
          </a:p>
          <a:p>
            <a:pPr algn="ctr"/>
            <a:r>
              <a:rPr lang="en-US" sz="7200" b="1" dirty="0" smtClean="0">
                <a:ln w="10160">
                  <a:noFill/>
                  <a:prstDash val="solid"/>
                </a:ln>
                <a:latin typeface="Agency FB" panose="020B0503020202020204" pitchFamily="34" charset="0"/>
              </a:rPr>
              <a:t>how easy</a:t>
            </a:r>
          </a:p>
          <a:p>
            <a:pPr algn="ctr"/>
            <a:r>
              <a:rPr lang="en-US" sz="7200" b="1" dirty="0" smtClean="0">
                <a:ln w="10160">
                  <a:noFill/>
                  <a:prstDash val="solid"/>
                </a:ln>
                <a:latin typeface="Agency FB" panose="020B0503020202020204" pitchFamily="34" charset="0"/>
              </a:rPr>
              <a:t>is it for</a:t>
            </a:r>
          </a:p>
          <a:p>
            <a:pPr algn="ctr"/>
            <a:r>
              <a:rPr lang="en-US" sz="7200" b="1" dirty="0" smtClean="0">
                <a:ln w="10160">
                  <a:noFill/>
                  <a:prstDash val="solid"/>
                </a:ln>
                <a:latin typeface="Agency FB" panose="020B0503020202020204" pitchFamily="34" charset="0"/>
              </a:rPr>
              <a:t>your</a:t>
            </a:r>
          </a:p>
          <a:p>
            <a:pPr algn="ctr"/>
            <a:r>
              <a:rPr lang="en-US" sz="7200" b="1" dirty="0" smtClean="0">
                <a:ln w="10160">
                  <a:noFill/>
                  <a:prstDash val="solid"/>
                </a:ln>
                <a:latin typeface="Agency FB" panose="020B0503020202020204" pitchFamily="34" charset="0"/>
              </a:rPr>
              <a:t>program</a:t>
            </a:r>
          </a:p>
          <a:p>
            <a:pPr algn="ctr"/>
            <a:r>
              <a:rPr lang="en-US" sz="7200" b="1" dirty="0" smtClean="0">
                <a:ln w="10160">
                  <a:noFill/>
                  <a:prstDash val="solid"/>
                </a:ln>
                <a:latin typeface="Agency FB" panose="020B0503020202020204" pitchFamily="34" charset="0"/>
              </a:rPr>
              <a:t>to crash</a:t>
            </a:r>
          </a:p>
        </p:txBody>
      </p:sp>
      <p:sp>
        <p:nvSpPr>
          <p:cNvPr id="12" name="Rectangle 11"/>
          <p:cNvSpPr/>
          <p:nvPr/>
        </p:nvSpPr>
        <p:spPr>
          <a:xfrm>
            <a:off x="-102102" y="2153946"/>
            <a:ext cx="8312403" cy="4524315"/>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In other words Robustness shows whether your application is fragile or not.</a:t>
            </a:r>
          </a:p>
        </p:txBody>
      </p:sp>
      <p:sp>
        <p:nvSpPr>
          <p:cNvPr id="14" name="Rectangle 13"/>
          <p:cNvSpPr/>
          <p:nvPr/>
        </p:nvSpPr>
        <p:spPr>
          <a:xfrm>
            <a:off x="-253999" y="1181795"/>
            <a:ext cx="8827983"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22159" y="2580906"/>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10301" y="3991493"/>
            <a:ext cx="43872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80050" y="536016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07293"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701470"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02904"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02919"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6407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089" y="650436"/>
            <a:ext cx="8312403" cy="5632311"/>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You have to predict what user could do in order to ‘break’ your program, if you want that program to be robust.</a:t>
            </a:r>
          </a:p>
        </p:txBody>
      </p:sp>
      <p:sp>
        <p:nvSpPr>
          <p:cNvPr id="14" name="Hexagon 13"/>
          <p:cNvSpPr/>
          <p:nvPr/>
        </p:nvSpPr>
        <p:spPr>
          <a:xfrm rot="5400000">
            <a:off x="6313715" y="2530804"/>
            <a:ext cx="5500914" cy="2002971"/>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2192000" y="143203"/>
            <a:ext cx="1378857" cy="1277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2192000" y="2037318"/>
            <a:ext cx="1378857" cy="1277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191999" y="3104118"/>
            <a:ext cx="1378857" cy="127725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52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16667E-7 1.11111E-6 L -0.27383 0.20092 L -0.26198 0.29606 L -0.2513 0.34699 L -0.24414 0.40208 L -0.23346 0.48032 L -0.22513 0.55417 L -0.22031 0.61157 L -0.21549 0.7088 L -0.20963 0.77199 L -0.19297 0.81018 L -0.1763 0.78264 L -0.12031 0.73634 L -0.1 0.78727 L -0.08815 0.8169 L -0.08815 0.8169 L -0.06901 0.80625 L -0.05352 0.75717 L -0.0345 0.72361 L -0.01302 0.75532 C -0.0069 0.77268 -0.00716 0.76528 -0.00716 0.77454 L 0.00599 0.79745 L 0.03581 0.80833 " pathEditMode="relative" rAng="0" ptsTypes="AAAAAAAAAAAAAAAAAAAAAAA">
                                      <p:cBhvr>
                                        <p:cTn id="6" dur="2000" fill="hold"/>
                                        <p:tgtEl>
                                          <p:spTgt spid="15"/>
                                        </p:tgtEl>
                                        <p:attrNameLst>
                                          <p:attrName>ppt_x</p:attrName>
                                          <p:attrName>ppt_y</p:attrName>
                                        </p:attrNameLst>
                                      </p:cBhvr>
                                      <p:rCtr x="-11901" y="40856"/>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 0 L -0.3108 0.06782 L -0.29882 -0.01274 L -0.29166 -0.04445 L -0.28815 -0.08681 L -0.28698 -0.10788 L -0.28698 -0.14607 L -0.28815 -0.1757 L -0.29531 -0.19885 L -0.30599 -0.22431 L -0.31432 -0.24977 L -0.32747 -0.26667 L -0.34166 -0.28149 L -0.35247 -0.29005 L -0.36432 -0.29838 L -0.37617 -0.30255 C -0.37786 -0.30325 -0.38099 -0.30487 -0.38099 -0.30487 L -0.39284 -0.30695 L -0.40599 -0.30695 L -0.42382 -0.30695 L -0.4358 -0.30487 L -0.44531 -0.30047 L -0.45716 -0.29005 L -0.46432 -0.28565 L -0.46666 -0.30047 C -0.47044 -0.31806 -0.47031 -0.31135 -0.47031 -0.31968 L -0.47031 -0.31968 L -0.475 -0.33658 L -0.48099 -0.35556 L -0.48567 -0.36829 L -0.49765 -0.38519 L -0.50716 -0.40186 L -0.51315 -0.40834 L -0.52382 -0.41459 L -0.54166 -0.42732 L -0.55234 -0.43357 L -0.58099 -0.44213 L -0.65351 -0.49514 " pathEditMode="relative" ptsTypes="AAAAAAAAAAAAAAAAAAAAAAAAAAAAAAAAAAAAAA">
                                      <p:cBhvr>
                                        <p:cTn id="9" dur="2000" fill="hold"/>
                                        <p:tgtEl>
                                          <p:spTgt spid="16"/>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0 0 L -0.34753 0.02338 L 0.00964 -0.32153 L 0.00964 -0.32153 " pathEditMode="relative" ptsTypes="AAAA">
                                      <p:cBhvr>
                                        <p:cTn id="12"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95064"/>
            <a:ext cx="12078860" cy="5632311"/>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So every time the user has to input some data you must make sure that textbox is taking only numbers / letters if integer taking a value from that textbox is a string or double </a:t>
            </a:r>
            <a:r>
              <a:rPr lang="en-US" sz="7200" b="1" dirty="0" err="1" smtClean="0">
                <a:ln w="10160">
                  <a:noFill/>
                  <a:prstDash val="solid"/>
                </a:ln>
                <a:latin typeface="Agency FB" panose="020B0503020202020204" pitchFamily="34" charset="0"/>
              </a:rPr>
              <a:t>etc</a:t>
            </a:r>
            <a:endParaRPr lang="en-US" sz="7200" b="1" dirty="0" smtClean="0">
              <a:ln w="10160">
                <a:noFill/>
                <a:prstDash val="solid"/>
              </a:ln>
              <a:latin typeface="Agency FB" panose="020B0503020202020204" pitchFamily="34" charset="0"/>
            </a:endParaRPr>
          </a:p>
        </p:txBody>
      </p:sp>
    </p:spTree>
    <p:extLst>
      <p:ext uri="{BB962C8B-B14F-4D97-AF65-F5344CB8AC3E}">
        <p14:creationId xmlns:p14="http://schemas.microsoft.com/office/powerpoint/2010/main" val="1086113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57257" y="1246493"/>
            <a:ext cx="5355772" cy="5078313"/>
          </a:xfrm>
          <a:prstGeom prst="rect">
            <a:avLst/>
          </a:prstGeom>
          <a:no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Instead everything goes in circle – system development lifecycle.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Donut 7"/>
          <p:cNvSpPr/>
          <p:nvPr/>
        </p:nvSpPr>
        <p:spPr>
          <a:xfrm>
            <a:off x="413657" y="724170"/>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ot;No&quot; Symbol 8"/>
          <p:cNvSpPr/>
          <p:nvPr/>
        </p:nvSpPr>
        <p:spPr>
          <a:xfrm>
            <a:off x="1038430" y="1344500"/>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6651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078860" cy="4524315"/>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and put a message box in code in case if user do not put anything in a textbox.</a:t>
            </a:r>
          </a:p>
          <a:p>
            <a:pPr algn="ctr"/>
            <a:endParaRPr lang="en-US" sz="7200" b="1" dirty="0" smtClean="0">
              <a:ln w="10160">
                <a:noFill/>
                <a:prstDash val="solid"/>
              </a:ln>
              <a:latin typeface="Agency FB" panose="020B0503020202020204" pitchFamily="34" charset="0"/>
            </a:endParaRPr>
          </a:p>
        </p:txBody>
      </p:sp>
      <p:sp>
        <p:nvSpPr>
          <p:cNvPr id="4" name="Rectangle 3"/>
          <p:cNvSpPr/>
          <p:nvPr/>
        </p:nvSpPr>
        <p:spPr>
          <a:xfrm>
            <a:off x="113140" y="3272971"/>
            <a:ext cx="12078860" cy="4524315"/>
          </a:xfrm>
          <a:prstGeom prst="rect">
            <a:avLst/>
          </a:prstGeom>
          <a:noFill/>
        </p:spPr>
        <p:txBody>
          <a:bodyPr wrap="square" lIns="91440" tIns="45720" rIns="91440" bIns="45720">
            <a:spAutoFit/>
          </a:bodyPr>
          <a:lstStyle/>
          <a:p>
            <a:pPr algn="ctr"/>
            <a:r>
              <a:rPr lang="en-US" sz="7200" dirty="0" smtClean="0">
                <a:ln w="10160">
                  <a:noFill/>
                  <a:prstDash val="solid"/>
                </a:ln>
                <a:latin typeface="Agency FB" panose="020B0503020202020204" pitchFamily="34" charset="0"/>
              </a:rPr>
              <a:t>If </a:t>
            </a:r>
            <a:r>
              <a:rPr lang="en-US" sz="7200" dirty="0" err="1" smtClean="0">
                <a:ln w="10160">
                  <a:noFill/>
                  <a:prstDash val="solid"/>
                </a:ln>
                <a:latin typeface="Agency FB" panose="020B0503020202020204" pitchFamily="34" charset="0"/>
              </a:rPr>
              <a:t>textbox.text</a:t>
            </a:r>
            <a:r>
              <a:rPr lang="en-US" sz="7200" dirty="0" smtClean="0">
                <a:ln w="10160">
                  <a:noFill/>
                  <a:prstDash val="solid"/>
                </a:ln>
                <a:latin typeface="Agency FB" panose="020B0503020202020204" pitchFamily="34" charset="0"/>
              </a:rPr>
              <a:t> = “” Then</a:t>
            </a:r>
          </a:p>
          <a:p>
            <a:pPr algn="ctr"/>
            <a:r>
              <a:rPr lang="en-US" sz="7200" dirty="0" err="1" smtClean="0">
                <a:ln w="10160">
                  <a:noFill/>
                  <a:prstDash val="solid"/>
                </a:ln>
                <a:latin typeface="Agency FB" panose="020B0503020202020204" pitchFamily="34" charset="0"/>
              </a:rPr>
              <a:t>msgBox</a:t>
            </a:r>
            <a:r>
              <a:rPr lang="en-US" sz="7200" dirty="0" smtClean="0">
                <a:ln w="10160">
                  <a:noFill/>
                  <a:prstDash val="solid"/>
                </a:ln>
                <a:latin typeface="Agency FB" panose="020B0503020202020204" pitchFamily="34" charset="0"/>
              </a:rPr>
              <a:t>(“Textbox is empty!”)</a:t>
            </a:r>
          </a:p>
          <a:p>
            <a:pPr algn="ctr"/>
            <a:r>
              <a:rPr lang="en-US" sz="7200" dirty="0" smtClean="0">
                <a:ln w="10160">
                  <a:noFill/>
                  <a:prstDash val="solid"/>
                </a:ln>
                <a:latin typeface="Agency FB" panose="020B0503020202020204" pitchFamily="34" charset="0"/>
              </a:rPr>
              <a:t>End If</a:t>
            </a:r>
          </a:p>
          <a:p>
            <a:pPr algn="ctr"/>
            <a:endParaRPr lang="en-US" sz="7200" b="1" dirty="0" smtClean="0">
              <a:ln w="10160">
                <a:noFill/>
                <a:prstDash val="solid"/>
              </a:ln>
              <a:latin typeface="Agency FB" panose="020B0503020202020204" pitchFamily="34" charset="0"/>
            </a:endParaRPr>
          </a:p>
        </p:txBody>
      </p:sp>
      <p:sp>
        <p:nvSpPr>
          <p:cNvPr id="2" name="Half Frame 1"/>
          <p:cNvSpPr/>
          <p:nvPr/>
        </p:nvSpPr>
        <p:spPr>
          <a:xfrm>
            <a:off x="113140" y="2699657"/>
            <a:ext cx="4429831" cy="3439886"/>
          </a:xfrm>
          <a:prstGeom prst="halfFrame">
            <a:avLst>
              <a:gd name="adj1" fmla="val 16033"/>
              <a:gd name="adj2"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Half Frame 5"/>
          <p:cNvSpPr/>
          <p:nvPr/>
        </p:nvSpPr>
        <p:spPr>
          <a:xfrm rot="5400000">
            <a:off x="7779655" y="2220688"/>
            <a:ext cx="3541490" cy="4499428"/>
          </a:xfrm>
          <a:prstGeom prst="halfFrame">
            <a:avLst>
              <a:gd name="adj1" fmla="val 30406"/>
              <a:gd name="adj2" fmla="val 16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Half Frame 6"/>
          <p:cNvSpPr/>
          <p:nvPr/>
        </p:nvSpPr>
        <p:spPr>
          <a:xfrm rot="5400000">
            <a:off x="1121970" y="5380430"/>
            <a:ext cx="3548747" cy="4196116"/>
          </a:xfrm>
          <a:prstGeom prst="halfFrame">
            <a:avLst>
              <a:gd name="adj1" fmla="val 30406"/>
              <a:gd name="adj2" fmla="val 16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Half Frame 7"/>
          <p:cNvSpPr/>
          <p:nvPr/>
        </p:nvSpPr>
        <p:spPr>
          <a:xfrm>
            <a:off x="7130797" y="5704114"/>
            <a:ext cx="3856517" cy="3494317"/>
          </a:xfrm>
          <a:prstGeom prst="halfFrame">
            <a:avLst>
              <a:gd name="adj1" fmla="val 16033"/>
              <a:gd name="adj2" fmla="val 33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169848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78860"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FF0000"/>
                </a:solidFill>
                <a:latin typeface="Agency FB" panose="020B0503020202020204" pitchFamily="34" charset="0"/>
              </a:rPr>
              <a:t>BAD</a:t>
            </a:r>
            <a:endParaRPr lang="en-US" sz="7200" b="1" dirty="0" smtClean="0">
              <a:ln w="10160">
                <a:noFill/>
                <a:prstDash val="solid"/>
              </a:ln>
              <a:latin typeface="Agency FB" panose="020B0503020202020204" pitchFamily="34" charset="0"/>
            </a:endParaRPr>
          </a:p>
        </p:txBody>
      </p:sp>
      <p:sp>
        <p:nvSpPr>
          <p:cNvPr id="5" name="Rectangle 4"/>
          <p:cNvSpPr/>
          <p:nvPr/>
        </p:nvSpPr>
        <p:spPr>
          <a:xfrm>
            <a:off x="52287" y="864430"/>
            <a:ext cx="11974286" cy="4154984"/>
          </a:xfrm>
          <a:prstGeom prst="rect">
            <a:avLst/>
          </a:prstGeom>
          <a:noFill/>
        </p:spPr>
        <p:txBody>
          <a:bodyPr wrap="square" lIns="91440" tIns="45720" rIns="91440" bIns="45720">
            <a:spAutoFit/>
          </a:bodyPr>
          <a:lstStyle/>
          <a:p>
            <a:r>
              <a:rPr lang="en-US" sz="6000" i="1" dirty="0" smtClean="0">
                <a:ln w="10160">
                  <a:noFill/>
                  <a:prstDash val="solid"/>
                </a:ln>
                <a:latin typeface="Agency FB" panose="020B0503020202020204" pitchFamily="34" charset="0"/>
              </a:rPr>
              <a:t>Dim number as integer</a:t>
            </a:r>
          </a:p>
          <a:p>
            <a:r>
              <a:rPr lang="en-US" sz="6000" i="1" dirty="0" err="1" smtClean="0">
                <a:ln w="10160">
                  <a:noFill/>
                  <a:prstDash val="solid"/>
                </a:ln>
                <a:latin typeface="Agency FB" panose="020B0503020202020204" pitchFamily="34" charset="0"/>
              </a:rPr>
              <a:t>textbox.text</a:t>
            </a:r>
            <a:r>
              <a:rPr lang="en-US" sz="6000" i="1" dirty="0" smtClean="0">
                <a:ln w="10160">
                  <a:noFill/>
                  <a:prstDash val="solid"/>
                </a:ln>
                <a:latin typeface="Agency FB" panose="020B0503020202020204" pitchFamily="34" charset="0"/>
              </a:rPr>
              <a:t> = number</a:t>
            </a:r>
          </a:p>
          <a:p>
            <a:endParaRPr lang="en-US" sz="7200" dirty="0" smtClean="0">
              <a:ln w="10160">
                <a:noFill/>
                <a:prstDash val="solid"/>
              </a:ln>
              <a:latin typeface="Agency FB" panose="020B0503020202020204" pitchFamily="34" charset="0"/>
            </a:endParaRPr>
          </a:p>
          <a:p>
            <a:endParaRPr lang="en-US" sz="7200" b="1" dirty="0" smtClean="0">
              <a:ln w="10160">
                <a:noFill/>
                <a:prstDash val="solid"/>
              </a:ln>
              <a:latin typeface="Agency FB" panose="020B0503020202020204" pitchFamily="34" charset="0"/>
            </a:endParaRPr>
          </a:p>
        </p:txBody>
      </p:sp>
      <p:sp>
        <p:nvSpPr>
          <p:cNvPr id="6" name="Rectangle 5"/>
          <p:cNvSpPr/>
          <p:nvPr/>
        </p:nvSpPr>
        <p:spPr>
          <a:xfrm>
            <a:off x="299030" y="2452915"/>
            <a:ext cx="11480800" cy="5632311"/>
          </a:xfrm>
          <a:prstGeom prst="rect">
            <a:avLst/>
          </a:prstGeom>
          <a:noFill/>
        </p:spPr>
        <p:txBody>
          <a:bodyPr wrap="square" lIns="91440" tIns="45720" rIns="91440" bIns="45720">
            <a:spAutoFit/>
          </a:bodyPr>
          <a:lstStyle/>
          <a:p>
            <a:pPr algn="ctr"/>
            <a:r>
              <a:rPr lang="en-US" sz="7200" b="1" dirty="0" smtClean="0">
                <a:ln w="10160">
                  <a:noFill/>
                  <a:prstDash val="solid"/>
                </a:ln>
                <a:solidFill>
                  <a:srgbClr val="FF0000"/>
                </a:solidFill>
                <a:latin typeface="Agency FB" panose="020B0503020202020204" pitchFamily="34" charset="0"/>
              </a:rPr>
              <a:t>Application with this code will easily crash every time user do not write anything or write other symbols than numbers.</a:t>
            </a:r>
          </a:p>
          <a:p>
            <a:pPr algn="ctr"/>
            <a:endParaRPr lang="en-US" sz="7200" b="1" dirty="0" smtClean="0">
              <a:ln w="10160">
                <a:noFill/>
                <a:prstDash val="solid"/>
              </a:ln>
              <a:latin typeface="Agency FB" panose="020B0503020202020204" pitchFamily="34" charset="0"/>
            </a:endParaRPr>
          </a:p>
        </p:txBody>
      </p:sp>
    </p:spTree>
    <p:extLst>
      <p:ext uri="{BB962C8B-B14F-4D97-AF65-F5344CB8AC3E}">
        <p14:creationId xmlns:p14="http://schemas.microsoft.com/office/powerpoint/2010/main" val="987198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140" y="0"/>
            <a:ext cx="12078860"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00B050"/>
                </a:solidFill>
                <a:latin typeface="Agency FB" panose="020B0503020202020204" pitchFamily="34" charset="0"/>
              </a:rPr>
              <a:t>GOOD</a:t>
            </a:r>
            <a:endParaRPr lang="en-US" sz="7200" b="1" dirty="0">
              <a:ln w="10160">
                <a:noFill/>
                <a:prstDash val="solid"/>
              </a:ln>
              <a:solidFill>
                <a:srgbClr val="00B050"/>
              </a:solidFill>
              <a:latin typeface="Agency FB" panose="020B0503020202020204" pitchFamily="34" charset="0"/>
            </a:endParaRPr>
          </a:p>
        </p:txBody>
      </p:sp>
      <p:sp>
        <p:nvSpPr>
          <p:cNvPr id="5" name="Rectangle 4"/>
          <p:cNvSpPr/>
          <p:nvPr/>
        </p:nvSpPr>
        <p:spPr>
          <a:xfrm>
            <a:off x="52287" y="864430"/>
            <a:ext cx="11974286" cy="9048631"/>
          </a:xfrm>
          <a:prstGeom prst="rect">
            <a:avLst/>
          </a:prstGeom>
          <a:noFill/>
        </p:spPr>
        <p:txBody>
          <a:bodyPr wrap="square" lIns="91440" tIns="45720" rIns="91440" bIns="45720">
            <a:spAutoFit/>
          </a:bodyPr>
          <a:lstStyle/>
          <a:p>
            <a:r>
              <a:rPr lang="en-US" sz="5400" i="1" dirty="0" smtClean="0">
                <a:ln w="10160">
                  <a:noFill/>
                  <a:prstDash val="solid"/>
                </a:ln>
                <a:latin typeface="Agency FB" panose="020B0503020202020204" pitchFamily="34" charset="0"/>
              </a:rPr>
              <a:t>Dim number as integer</a:t>
            </a:r>
          </a:p>
          <a:p>
            <a:r>
              <a:rPr lang="en-US" sz="5400" i="1" dirty="0" smtClean="0">
                <a:ln w="10160">
                  <a:noFill/>
                  <a:prstDash val="solid"/>
                </a:ln>
                <a:latin typeface="Agency FB" panose="020B0503020202020204" pitchFamily="34" charset="0"/>
              </a:rPr>
              <a:t>If </a:t>
            </a:r>
            <a:r>
              <a:rPr lang="en-US" sz="5400" i="1" dirty="0" err="1" smtClean="0">
                <a:ln w="10160">
                  <a:noFill/>
                  <a:prstDash val="solid"/>
                </a:ln>
                <a:latin typeface="Agency FB" panose="020B0503020202020204" pitchFamily="34" charset="0"/>
              </a:rPr>
              <a:t>isNumeric</a:t>
            </a:r>
            <a:r>
              <a:rPr lang="en-US" sz="5400" i="1" dirty="0" smtClean="0">
                <a:ln w="10160">
                  <a:noFill/>
                  <a:prstDash val="solid"/>
                </a:ln>
                <a:latin typeface="Agency FB" panose="020B0503020202020204" pitchFamily="34" charset="0"/>
              </a:rPr>
              <a:t>(</a:t>
            </a:r>
            <a:r>
              <a:rPr lang="en-US" sz="5400" i="1" dirty="0" err="1" smtClean="0">
                <a:ln w="10160">
                  <a:noFill/>
                  <a:prstDash val="solid"/>
                </a:ln>
                <a:latin typeface="Agency FB" panose="020B0503020202020204" pitchFamily="34" charset="0"/>
              </a:rPr>
              <a:t>textbox.tex</a:t>
            </a:r>
            <a:r>
              <a:rPr lang="en-US" sz="5400" i="1" dirty="0" smtClean="0">
                <a:ln w="10160">
                  <a:noFill/>
                  <a:prstDash val="solid"/>
                </a:ln>
                <a:latin typeface="Agency FB" panose="020B0503020202020204" pitchFamily="34" charset="0"/>
              </a:rPr>
              <a:t>) Then</a:t>
            </a:r>
          </a:p>
          <a:p>
            <a:r>
              <a:rPr lang="en-US" sz="5400" i="1" dirty="0" err="1" smtClean="0">
                <a:ln w="10160">
                  <a:noFill/>
                  <a:prstDash val="solid"/>
                </a:ln>
                <a:latin typeface="Agency FB" panose="020B0503020202020204" pitchFamily="34" charset="0"/>
              </a:rPr>
              <a:t>textbox.text</a:t>
            </a:r>
            <a:r>
              <a:rPr lang="en-US" sz="5400" i="1" dirty="0" smtClean="0">
                <a:ln w="10160">
                  <a:noFill/>
                  <a:prstDash val="solid"/>
                </a:ln>
                <a:latin typeface="Agency FB" panose="020B0503020202020204" pitchFamily="34" charset="0"/>
              </a:rPr>
              <a:t> – number</a:t>
            </a:r>
          </a:p>
          <a:p>
            <a:r>
              <a:rPr lang="en-US" sz="5400" i="1" dirty="0" smtClean="0">
                <a:ln w="10160">
                  <a:noFill/>
                  <a:prstDash val="solid"/>
                </a:ln>
                <a:latin typeface="Agency FB" panose="020B0503020202020204" pitchFamily="34" charset="0"/>
              </a:rPr>
              <a:t>End If</a:t>
            </a:r>
          </a:p>
          <a:p>
            <a:r>
              <a:rPr lang="en-US" sz="5400" i="1" dirty="0" smtClean="0">
                <a:ln w="10160">
                  <a:noFill/>
                  <a:prstDash val="solid"/>
                </a:ln>
                <a:latin typeface="Agency FB" panose="020B0503020202020204" pitchFamily="34" charset="0"/>
              </a:rPr>
              <a:t>If </a:t>
            </a:r>
            <a:r>
              <a:rPr lang="en-US" sz="5400" i="1" dirty="0" err="1" smtClean="0">
                <a:ln w="10160">
                  <a:noFill/>
                  <a:prstDash val="solid"/>
                </a:ln>
                <a:latin typeface="Agency FB" panose="020B0503020202020204" pitchFamily="34" charset="0"/>
              </a:rPr>
              <a:t>textbox.text</a:t>
            </a:r>
            <a:r>
              <a:rPr lang="en-US" sz="5400" i="1" dirty="0" smtClean="0">
                <a:ln w="10160">
                  <a:noFill/>
                  <a:prstDash val="solid"/>
                </a:ln>
                <a:latin typeface="Agency FB" panose="020B0503020202020204" pitchFamily="34" charset="0"/>
              </a:rPr>
              <a:t> = “” Then</a:t>
            </a:r>
          </a:p>
          <a:p>
            <a:r>
              <a:rPr lang="en-US" sz="5400" i="1" dirty="0" err="1" smtClean="0">
                <a:ln w="10160">
                  <a:noFill/>
                  <a:prstDash val="solid"/>
                </a:ln>
                <a:latin typeface="Agency FB" panose="020B0503020202020204" pitchFamily="34" charset="0"/>
              </a:rPr>
              <a:t>msgBox</a:t>
            </a:r>
            <a:r>
              <a:rPr lang="en-US" sz="5400" i="1" dirty="0" smtClean="0">
                <a:ln w="10160">
                  <a:noFill/>
                  <a:prstDash val="solid"/>
                </a:ln>
                <a:latin typeface="Agency FB" panose="020B0503020202020204" pitchFamily="34" charset="0"/>
              </a:rPr>
              <a:t>(“Empty”)</a:t>
            </a:r>
          </a:p>
          <a:p>
            <a:r>
              <a:rPr lang="en-US" sz="5400" i="1" dirty="0" err="1" smtClean="0">
                <a:ln w="10160">
                  <a:noFill/>
                  <a:prstDash val="solid"/>
                </a:ln>
                <a:latin typeface="Agency FB" panose="020B0503020202020204" pitchFamily="34" charset="0"/>
              </a:rPr>
              <a:t>Textbox.text</a:t>
            </a:r>
            <a:r>
              <a:rPr lang="en-US" sz="5400" i="1" dirty="0" smtClean="0">
                <a:ln w="10160">
                  <a:noFill/>
                  <a:prstDash val="solid"/>
                </a:ln>
                <a:latin typeface="Agency FB" panose="020B0503020202020204" pitchFamily="34" charset="0"/>
              </a:rPr>
              <a:t> = 1</a:t>
            </a:r>
          </a:p>
          <a:p>
            <a:endParaRPr lang="en-US" sz="6000" i="1" dirty="0" smtClean="0">
              <a:ln w="10160">
                <a:noFill/>
                <a:prstDash val="solid"/>
              </a:ln>
              <a:latin typeface="Agency FB" panose="020B0503020202020204" pitchFamily="34" charset="0"/>
            </a:endParaRPr>
          </a:p>
          <a:p>
            <a:endParaRPr lang="en-US" sz="7200" dirty="0" smtClean="0">
              <a:ln w="10160">
                <a:noFill/>
                <a:prstDash val="solid"/>
              </a:ln>
              <a:latin typeface="Agency FB" panose="020B0503020202020204" pitchFamily="34" charset="0"/>
            </a:endParaRPr>
          </a:p>
          <a:p>
            <a:endParaRPr lang="en-US" sz="7200" b="1" dirty="0" smtClean="0">
              <a:ln w="10160">
                <a:noFill/>
                <a:prstDash val="solid"/>
              </a:ln>
              <a:latin typeface="Agency FB" panose="020B0503020202020204" pitchFamily="34" charset="0"/>
            </a:endParaRPr>
          </a:p>
        </p:txBody>
      </p:sp>
      <p:sp>
        <p:nvSpPr>
          <p:cNvPr id="6" name="Rectangle 5"/>
          <p:cNvSpPr/>
          <p:nvPr/>
        </p:nvSpPr>
        <p:spPr>
          <a:xfrm>
            <a:off x="6946571" y="1074056"/>
            <a:ext cx="4673601" cy="5632311"/>
          </a:xfrm>
          <a:prstGeom prst="rect">
            <a:avLst/>
          </a:prstGeom>
          <a:noFill/>
        </p:spPr>
        <p:txBody>
          <a:bodyPr wrap="square" lIns="91440" tIns="45720" rIns="91440" bIns="45720">
            <a:spAutoFit/>
          </a:bodyPr>
          <a:lstStyle/>
          <a:p>
            <a:pPr algn="ctr"/>
            <a:r>
              <a:rPr lang="en-US" sz="7200" b="1" dirty="0" smtClean="0">
                <a:ln w="10160">
                  <a:noFill/>
                  <a:prstDash val="solid"/>
                </a:ln>
                <a:solidFill>
                  <a:srgbClr val="00B050"/>
                </a:solidFill>
                <a:latin typeface="Agency FB" panose="020B0503020202020204" pitchFamily="34" charset="0"/>
              </a:rPr>
              <a:t>User will not be able to crash program with this code.</a:t>
            </a:r>
            <a:endParaRPr lang="en-US" sz="7200" b="1" dirty="0">
              <a:ln w="10160">
                <a:noFill/>
                <a:prstDash val="solid"/>
              </a:ln>
              <a:solidFill>
                <a:srgbClr val="00B050"/>
              </a:solidFill>
              <a:latin typeface="Agency FB" panose="020B0503020202020204" pitchFamily="34" charset="0"/>
            </a:endParaRPr>
          </a:p>
        </p:txBody>
      </p:sp>
    </p:spTree>
    <p:extLst>
      <p:ext uri="{BB962C8B-B14F-4D97-AF65-F5344CB8AC3E}">
        <p14:creationId xmlns:p14="http://schemas.microsoft.com/office/powerpoint/2010/main" val="4085538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p:nvPr/>
        </p:nvSpPr>
        <p:spPr>
          <a:xfrm>
            <a:off x="0" y="0"/>
            <a:ext cx="12192000" cy="6858000"/>
          </a:xfrm>
          <a:prstGeom prst="snip2DiagRect">
            <a:avLst>
              <a:gd name="adj1" fmla="val 50000"/>
              <a:gd name="adj2"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latin typeface="Agency FB" panose="020B0503020202020204" pitchFamily="34" charset="0"/>
              </a:rPr>
              <a:t>Usability</a:t>
            </a:r>
            <a:endParaRPr lang="en-US" sz="16600" b="1" dirty="0" smtClean="0">
              <a:ln w="10160">
                <a:noFill/>
                <a:prstDash val="solid"/>
              </a:ln>
              <a:solidFill>
                <a:schemeClr val="accent1"/>
              </a:solidFill>
              <a:latin typeface="Agency FB" panose="020B0503020202020204" pitchFamily="34" charset="0"/>
            </a:endParaRPr>
          </a:p>
        </p:txBody>
      </p:sp>
    </p:spTree>
    <p:extLst>
      <p:ext uri="{BB962C8B-B14F-4D97-AF65-F5344CB8AC3E}">
        <p14:creationId xmlns:p14="http://schemas.microsoft.com/office/powerpoint/2010/main" val="411269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839057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19496" y="-262975"/>
            <a:ext cx="11318505"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bg1"/>
                </a:solidFill>
                <a:latin typeface="Agency FB" panose="020B0503020202020204" pitchFamily="34" charset="0"/>
              </a:rPr>
              <a:t>Usability</a:t>
            </a:r>
            <a:endParaRPr lang="en-US" sz="9600" b="1" dirty="0" smtClean="0">
              <a:ln w="10160">
                <a:noFill/>
                <a:prstDash val="solid"/>
              </a:ln>
              <a:solidFill>
                <a:schemeClr val="bg1"/>
              </a:solidFill>
              <a:latin typeface="Agency FB" panose="020B0503020202020204" pitchFamily="34" charset="0"/>
            </a:endParaRPr>
          </a:p>
        </p:txBody>
      </p:sp>
      <p:sp>
        <p:nvSpPr>
          <p:cNvPr id="7" name="Rectangle 6"/>
          <p:cNvSpPr/>
          <p:nvPr/>
        </p:nvSpPr>
        <p:spPr>
          <a:xfrm>
            <a:off x="8390576" y="0"/>
            <a:ext cx="3801423" cy="67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649523" y="213294"/>
            <a:ext cx="3471886" cy="6555641"/>
          </a:xfrm>
          <a:prstGeom prst="rect">
            <a:avLst/>
          </a:prstGeom>
          <a:noFill/>
        </p:spPr>
        <p:txBody>
          <a:bodyPr wrap="square" lIns="91440" tIns="45720" rIns="91440" bIns="45720">
            <a:spAutoFit/>
          </a:bodyPr>
          <a:lstStyle/>
          <a:p>
            <a:pPr algn="ctr"/>
            <a:r>
              <a:rPr lang="en-US" sz="6000" b="1" dirty="0" smtClean="0">
                <a:ln w="10160">
                  <a:noFill/>
                  <a:prstDash val="solid"/>
                </a:ln>
                <a:latin typeface="Agency FB" panose="020B0503020202020204" pitchFamily="34" charset="0"/>
              </a:rPr>
              <a:t>is the measure of a product’s potential to accomplish the goal of the user.</a:t>
            </a:r>
          </a:p>
        </p:txBody>
      </p:sp>
      <p:sp>
        <p:nvSpPr>
          <p:cNvPr id="12" name="Rectangle 11"/>
          <p:cNvSpPr/>
          <p:nvPr/>
        </p:nvSpPr>
        <p:spPr>
          <a:xfrm>
            <a:off x="-192240" y="2592382"/>
            <a:ext cx="8312403" cy="3416320"/>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In other words Usability shows whether program is easy to use or not.</a:t>
            </a:r>
          </a:p>
        </p:txBody>
      </p:sp>
      <p:sp>
        <p:nvSpPr>
          <p:cNvPr id="14" name="Rectangle 13"/>
          <p:cNvSpPr/>
          <p:nvPr/>
        </p:nvSpPr>
        <p:spPr>
          <a:xfrm>
            <a:off x="-253999" y="1181795"/>
            <a:ext cx="8827983"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22159" y="2580906"/>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10301" y="3991493"/>
            <a:ext cx="43872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80050" y="536016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607293"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701470"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02904"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02919"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479379" y="-3744"/>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5162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9521"/>
            <a:ext cx="12078860" cy="4524315"/>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It is important to not make applications too hard in use. Too complicated programs will never be used if there is easier alternative.</a:t>
            </a:r>
          </a:p>
        </p:txBody>
      </p:sp>
    </p:spTree>
    <p:extLst>
      <p:ext uri="{BB962C8B-B14F-4D97-AF65-F5344CB8AC3E}">
        <p14:creationId xmlns:p14="http://schemas.microsoft.com/office/powerpoint/2010/main" val="593130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8264"/>
            <a:ext cx="12078860" cy="5632311"/>
          </a:xfrm>
          <a:prstGeom prst="rect">
            <a:avLst/>
          </a:prstGeom>
          <a:noFill/>
        </p:spPr>
        <p:txBody>
          <a:bodyPr wrap="square" lIns="91440" tIns="45720" rIns="91440" bIns="45720">
            <a:spAutoFit/>
          </a:bodyPr>
          <a:lstStyle/>
          <a:p>
            <a:pPr algn="ctr"/>
            <a:r>
              <a:rPr lang="en-US" sz="7200" b="1" dirty="0" smtClean="0">
                <a:ln w="10160">
                  <a:noFill/>
                  <a:prstDash val="solid"/>
                </a:ln>
                <a:latin typeface="Agency FB" panose="020B0503020202020204" pitchFamily="34" charset="0"/>
              </a:rPr>
              <a:t>By ‘too hard’ it is meant that too many buttons or textboxes are included. Application might be not usable also because of the User Interface, that is not readable.</a:t>
            </a:r>
          </a:p>
        </p:txBody>
      </p:sp>
    </p:spTree>
    <p:extLst>
      <p:ext uri="{BB962C8B-B14F-4D97-AF65-F5344CB8AC3E}">
        <p14:creationId xmlns:p14="http://schemas.microsoft.com/office/powerpoint/2010/main" val="390092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78860"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FF0000"/>
                </a:solidFill>
                <a:latin typeface="Agency FB" panose="020B0503020202020204" pitchFamily="34" charset="0"/>
              </a:rPr>
              <a:t>BAD</a:t>
            </a:r>
            <a:endParaRPr lang="en-US" sz="7200" b="1" dirty="0" smtClean="0">
              <a:ln w="10160">
                <a:noFill/>
                <a:prstDash val="solid"/>
              </a:ln>
              <a:latin typeface="Agency FB" panose="020B0503020202020204" pitchFamily="34" charset="0"/>
            </a:endParaRPr>
          </a:p>
        </p:txBody>
      </p:sp>
      <p:pic>
        <p:nvPicPr>
          <p:cNvPr id="5" name="Picture 4"/>
          <p:cNvPicPr>
            <a:picLocks noChangeAspect="1"/>
          </p:cNvPicPr>
          <p:nvPr/>
        </p:nvPicPr>
        <p:blipFill rotWithShape="1">
          <a:blip r:embed="rId2"/>
          <a:srcRect l="19404" t="11570" r="35595" b="58519"/>
          <a:stretch/>
        </p:blipFill>
        <p:spPr>
          <a:xfrm>
            <a:off x="4751142" y="1932734"/>
            <a:ext cx="7105031" cy="3778071"/>
          </a:xfrm>
          <a:prstGeom prst="rect">
            <a:avLst/>
          </a:prstGeom>
        </p:spPr>
      </p:pic>
      <p:sp>
        <p:nvSpPr>
          <p:cNvPr id="6" name="Rectangle 5"/>
          <p:cNvSpPr/>
          <p:nvPr/>
        </p:nvSpPr>
        <p:spPr>
          <a:xfrm>
            <a:off x="-644399" y="1016001"/>
            <a:ext cx="11480800" cy="2031325"/>
          </a:xfrm>
          <a:prstGeom prst="rect">
            <a:avLst/>
          </a:prstGeom>
          <a:noFill/>
        </p:spPr>
        <p:txBody>
          <a:bodyPr wrap="square" lIns="91440" tIns="45720" rIns="91440" bIns="45720">
            <a:spAutoFit/>
          </a:bodyPr>
          <a:lstStyle/>
          <a:p>
            <a:pPr algn="ctr"/>
            <a:r>
              <a:rPr lang="en-US" sz="5400" b="1" dirty="0" smtClean="0">
                <a:ln w="10160">
                  <a:noFill/>
                  <a:prstDash val="solid"/>
                </a:ln>
                <a:solidFill>
                  <a:srgbClr val="FF0000"/>
                </a:solidFill>
                <a:latin typeface="Agency FB" panose="020B0503020202020204" pitchFamily="34" charset="0"/>
              </a:rPr>
              <a:t>Different parts of design are overlapping.</a:t>
            </a:r>
          </a:p>
          <a:p>
            <a:pPr algn="ctr"/>
            <a:endParaRPr lang="en-US" sz="7200" b="1" dirty="0" smtClean="0">
              <a:ln w="10160">
                <a:noFill/>
                <a:prstDash val="solid"/>
              </a:ln>
              <a:latin typeface="Agency FB" panose="020B0503020202020204" pitchFamily="34" charset="0"/>
            </a:endParaRPr>
          </a:p>
        </p:txBody>
      </p:sp>
      <p:sp>
        <p:nvSpPr>
          <p:cNvPr id="10" name="Rectangle 9"/>
          <p:cNvSpPr/>
          <p:nvPr/>
        </p:nvSpPr>
        <p:spPr>
          <a:xfrm>
            <a:off x="394857" y="2390608"/>
            <a:ext cx="4207657" cy="2862322"/>
          </a:xfrm>
          <a:prstGeom prst="rect">
            <a:avLst/>
          </a:prstGeom>
          <a:noFill/>
        </p:spPr>
        <p:txBody>
          <a:bodyPr wrap="square" lIns="91440" tIns="45720" rIns="91440" bIns="45720">
            <a:spAutoFit/>
          </a:bodyPr>
          <a:lstStyle/>
          <a:p>
            <a:pPr algn="ctr"/>
            <a:r>
              <a:rPr lang="en-US" sz="5400" b="1" dirty="0" smtClean="0">
                <a:ln w="10160">
                  <a:noFill/>
                  <a:prstDash val="solid"/>
                </a:ln>
                <a:solidFill>
                  <a:srgbClr val="FF0000"/>
                </a:solidFill>
                <a:latin typeface="Agency FB" panose="020B0503020202020204" pitchFamily="34" charset="0"/>
              </a:rPr>
              <a:t>Nothing is explained</a:t>
            </a:r>
          </a:p>
          <a:p>
            <a:pPr algn="ctr"/>
            <a:endParaRPr lang="en-US" sz="7200" b="1" dirty="0" smtClean="0">
              <a:ln w="10160">
                <a:noFill/>
                <a:prstDash val="solid"/>
              </a:ln>
              <a:latin typeface="Agency FB" panose="020B0503020202020204" pitchFamily="34" charset="0"/>
            </a:endParaRPr>
          </a:p>
        </p:txBody>
      </p:sp>
      <p:sp>
        <p:nvSpPr>
          <p:cNvPr id="11" name="Rectangle 10"/>
          <p:cNvSpPr/>
          <p:nvPr/>
        </p:nvSpPr>
        <p:spPr>
          <a:xfrm>
            <a:off x="262743" y="4414339"/>
            <a:ext cx="4339771" cy="2862322"/>
          </a:xfrm>
          <a:prstGeom prst="rect">
            <a:avLst/>
          </a:prstGeom>
          <a:noFill/>
        </p:spPr>
        <p:txBody>
          <a:bodyPr wrap="square" lIns="91440" tIns="45720" rIns="91440" bIns="45720">
            <a:spAutoFit/>
          </a:bodyPr>
          <a:lstStyle/>
          <a:p>
            <a:pPr algn="ctr"/>
            <a:r>
              <a:rPr lang="en-US" sz="5400" b="1" dirty="0" smtClean="0">
                <a:ln w="10160">
                  <a:noFill/>
                  <a:prstDash val="solid"/>
                </a:ln>
                <a:solidFill>
                  <a:srgbClr val="FF0000"/>
                </a:solidFill>
                <a:latin typeface="Agency FB" panose="020B0503020202020204" pitchFamily="34" charset="0"/>
              </a:rPr>
              <a:t>Buttons are in strange places.</a:t>
            </a:r>
          </a:p>
          <a:p>
            <a:pPr algn="ctr"/>
            <a:endParaRPr lang="en-US" sz="7200" b="1" dirty="0" smtClean="0">
              <a:ln w="10160">
                <a:noFill/>
                <a:prstDash val="solid"/>
              </a:ln>
              <a:latin typeface="Agency FB" panose="020B0503020202020204" pitchFamily="34" charset="0"/>
            </a:endParaRPr>
          </a:p>
        </p:txBody>
      </p:sp>
    </p:spTree>
    <p:extLst>
      <p:ext uri="{BB962C8B-B14F-4D97-AF65-F5344CB8AC3E}">
        <p14:creationId xmlns:p14="http://schemas.microsoft.com/office/powerpoint/2010/main" val="281433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643" t="11570" r="35596" b="64174"/>
          <a:stretch/>
        </p:blipFill>
        <p:spPr>
          <a:xfrm>
            <a:off x="2583004" y="0"/>
            <a:ext cx="9608996" cy="4165600"/>
          </a:xfrm>
          <a:prstGeom prst="rect">
            <a:avLst/>
          </a:prstGeom>
        </p:spPr>
      </p:pic>
      <p:sp>
        <p:nvSpPr>
          <p:cNvPr id="3" name="Rectangle 2"/>
          <p:cNvSpPr/>
          <p:nvPr/>
        </p:nvSpPr>
        <p:spPr>
          <a:xfrm>
            <a:off x="-1639399" y="0"/>
            <a:ext cx="5914516"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00B050"/>
                </a:solidFill>
                <a:latin typeface="Agency FB" panose="020B0503020202020204" pitchFamily="34" charset="0"/>
              </a:rPr>
              <a:t>GOOD</a:t>
            </a:r>
            <a:endParaRPr lang="en-US" sz="7200" b="1" dirty="0">
              <a:ln w="10160">
                <a:noFill/>
                <a:prstDash val="solid"/>
              </a:ln>
              <a:solidFill>
                <a:srgbClr val="00B050"/>
              </a:solidFill>
              <a:latin typeface="Agency FB" panose="020B0503020202020204" pitchFamily="34" charset="0"/>
            </a:endParaRPr>
          </a:p>
        </p:txBody>
      </p:sp>
      <p:sp>
        <p:nvSpPr>
          <p:cNvPr id="4" name="Rectangle 3"/>
          <p:cNvSpPr/>
          <p:nvPr/>
        </p:nvSpPr>
        <p:spPr>
          <a:xfrm>
            <a:off x="320633" y="4925622"/>
            <a:ext cx="10761629"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00B050"/>
                </a:solidFill>
                <a:latin typeface="Agency FB" panose="020B0503020202020204" pitchFamily="34" charset="0"/>
              </a:rPr>
              <a:t>User will clearly know what to do.</a:t>
            </a:r>
            <a:endParaRPr lang="en-US" sz="7200" b="1" dirty="0">
              <a:ln w="10160">
                <a:noFill/>
                <a:prstDash val="solid"/>
              </a:ln>
              <a:solidFill>
                <a:srgbClr val="00B050"/>
              </a:solidFill>
              <a:latin typeface="Agency FB" panose="020B0503020202020204" pitchFamily="34" charset="0"/>
            </a:endParaRPr>
          </a:p>
        </p:txBody>
      </p:sp>
    </p:spTree>
    <p:extLst>
      <p:ext uri="{BB962C8B-B14F-4D97-AF65-F5344CB8AC3E}">
        <p14:creationId xmlns:p14="http://schemas.microsoft.com/office/powerpoint/2010/main" val="863785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nip Diagonal Corner Rectangle 6"/>
          <p:cNvSpPr/>
          <p:nvPr/>
        </p:nvSpPr>
        <p:spPr>
          <a:xfrm>
            <a:off x="0" y="0"/>
            <a:ext cx="12192000" cy="6858000"/>
          </a:xfrm>
          <a:prstGeom prst="snip2DiagRect">
            <a:avLst>
              <a:gd name="adj1" fmla="val 50000"/>
              <a:gd name="adj2"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6999" y="2105561"/>
            <a:ext cx="11938002" cy="2646878"/>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latin typeface="Agency FB" panose="020B0503020202020204" pitchFamily="34" charset="0"/>
              </a:rPr>
              <a:t>Maintainability</a:t>
            </a:r>
            <a:endParaRPr lang="en-US" sz="16600" b="1" dirty="0" smtClean="0">
              <a:ln w="10160">
                <a:noFill/>
                <a:prstDash val="solid"/>
              </a:ln>
              <a:solidFill>
                <a:schemeClr val="accent1"/>
              </a:solidFill>
              <a:latin typeface="Agency FB" panose="020B0503020202020204" pitchFamily="34" charset="0"/>
            </a:endParaRPr>
          </a:p>
        </p:txBody>
      </p:sp>
    </p:spTree>
    <p:extLst>
      <p:ext uri="{BB962C8B-B14F-4D97-AF65-F5344CB8AC3E}">
        <p14:creationId xmlns:p14="http://schemas.microsoft.com/office/powerpoint/2010/main" val="427365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57257" y="1103989"/>
            <a:ext cx="5355772" cy="5078313"/>
          </a:xfrm>
          <a:prstGeom prst="rect">
            <a:avLst/>
          </a:prstGeom>
          <a:noFill/>
        </p:spPr>
        <p:txBody>
          <a:bodyPr wrap="squar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It means that</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Everything is made in order and then it repeats. Just like a LOOP!</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Donut 7"/>
          <p:cNvSpPr/>
          <p:nvPr/>
        </p:nvSpPr>
        <p:spPr>
          <a:xfrm>
            <a:off x="413657" y="724170"/>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quot;No&quot; Symbol 8"/>
          <p:cNvSpPr/>
          <p:nvPr/>
        </p:nvSpPr>
        <p:spPr>
          <a:xfrm>
            <a:off x="1038430" y="1344500"/>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97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8"/>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839057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42358" y="-279207"/>
            <a:ext cx="11318505"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bg1"/>
                </a:solidFill>
                <a:latin typeface="Agency FB" panose="020B0503020202020204" pitchFamily="34" charset="0"/>
              </a:rPr>
              <a:t>Maintainability</a:t>
            </a:r>
            <a:endParaRPr lang="en-US" sz="9600" b="1" dirty="0" smtClean="0">
              <a:ln w="10160">
                <a:noFill/>
                <a:prstDash val="solid"/>
              </a:ln>
              <a:solidFill>
                <a:schemeClr val="bg1"/>
              </a:solidFill>
              <a:latin typeface="Agency FB" panose="020B0503020202020204" pitchFamily="34" charset="0"/>
            </a:endParaRPr>
          </a:p>
        </p:txBody>
      </p:sp>
      <p:sp>
        <p:nvSpPr>
          <p:cNvPr id="7" name="Rectangle 6"/>
          <p:cNvSpPr/>
          <p:nvPr/>
        </p:nvSpPr>
        <p:spPr>
          <a:xfrm>
            <a:off x="8390576" y="0"/>
            <a:ext cx="3801423" cy="67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649523" y="213294"/>
            <a:ext cx="3471886" cy="5170646"/>
          </a:xfrm>
          <a:prstGeom prst="rect">
            <a:avLst/>
          </a:prstGeom>
          <a:noFill/>
        </p:spPr>
        <p:txBody>
          <a:bodyPr wrap="square" lIns="91440" tIns="45720" rIns="91440" bIns="45720">
            <a:spAutoFit/>
          </a:bodyPr>
          <a:lstStyle/>
          <a:p>
            <a:pPr algn="ctr"/>
            <a:r>
              <a:rPr lang="en-US" sz="6600" b="1" dirty="0" smtClean="0">
                <a:ln w="10160">
                  <a:noFill/>
                  <a:prstDash val="solid"/>
                </a:ln>
                <a:latin typeface="Agency FB" panose="020B0503020202020204" pitchFamily="34" charset="0"/>
              </a:rPr>
              <a:t>is the measure of difficulty in maintaining code.</a:t>
            </a:r>
          </a:p>
        </p:txBody>
      </p:sp>
      <p:sp>
        <p:nvSpPr>
          <p:cNvPr id="12" name="Rectangle 11"/>
          <p:cNvSpPr/>
          <p:nvPr/>
        </p:nvSpPr>
        <p:spPr>
          <a:xfrm>
            <a:off x="-141189" y="2329407"/>
            <a:ext cx="8312403" cy="4154984"/>
          </a:xfrm>
          <a:prstGeom prst="rect">
            <a:avLst/>
          </a:prstGeom>
          <a:noFill/>
        </p:spPr>
        <p:txBody>
          <a:bodyPr wrap="square" lIns="91440" tIns="45720" rIns="91440" bIns="45720">
            <a:spAutoFit/>
          </a:bodyPr>
          <a:lstStyle/>
          <a:p>
            <a:pPr algn="ctr"/>
            <a:r>
              <a:rPr lang="en-US" sz="6600" b="1" dirty="0" smtClean="0">
                <a:ln w="10160">
                  <a:noFill/>
                  <a:prstDash val="solid"/>
                </a:ln>
                <a:latin typeface="Agency FB" panose="020B0503020202020204" pitchFamily="34" charset="0"/>
              </a:rPr>
              <a:t>In other words Maintainability shows whether program is easy to edit by other programmers.</a:t>
            </a:r>
          </a:p>
        </p:txBody>
      </p:sp>
      <p:sp>
        <p:nvSpPr>
          <p:cNvPr id="14" name="Rectangle 13"/>
          <p:cNvSpPr/>
          <p:nvPr/>
        </p:nvSpPr>
        <p:spPr>
          <a:xfrm>
            <a:off x="-253999" y="1181795"/>
            <a:ext cx="8827983"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922159" y="2580906"/>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10301" y="3991493"/>
            <a:ext cx="43872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80050" y="536016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802904"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102919" y="-41672"/>
            <a:ext cx="722415" cy="11476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1566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02" y="983272"/>
            <a:ext cx="11983857" cy="4708981"/>
          </a:xfrm>
          <a:prstGeom prst="rect">
            <a:avLst/>
          </a:prstGeom>
          <a:noFill/>
        </p:spPr>
        <p:txBody>
          <a:bodyPr wrap="square" lIns="91440" tIns="45720" rIns="91440" bIns="45720">
            <a:spAutoFit/>
          </a:bodyPr>
          <a:lstStyle/>
          <a:p>
            <a:pPr algn="ctr"/>
            <a:r>
              <a:rPr lang="en-US" sz="6000" b="1" dirty="0" smtClean="0">
                <a:ln w="10160">
                  <a:noFill/>
                  <a:prstDash val="solid"/>
                </a:ln>
                <a:latin typeface="Agency FB" panose="020B0503020202020204" pitchFamily="34" charset="0"/>
              </a:rPr>
              <a:t>Often you will not work on your own – simultaneously working with somebody else or asking somebody to finish your application. Because of that you must be sure about the maintainability of the written code.</a:t>
            </a:r>
          </a:p>
        </p:txBody>
      </p:sp>
    </p:spTree>
    <p:extLst>
      <p:ext uri="{BB962C8B-B14F-4D97-AF65-F5344CB8AC3E}">
        <p14:creationId xmlns:p14="http://schemas.microsoft.com/office/powerpoint/2010/main" val="22117094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02" y="662638"/>
            <a:ext cx="11983857" cy="5632311"/>
          </a:xfrm>
          <a:prstGeom prst="rect">
            <a:avLst/>
          </a:prstGeom>
          <a:noFill/>
        </p:spPr>
        <p:txBody>
          <a:bodyPr wrap="square" lIns="91440" tIns="45720" rIns="91440" bIns="45720">
            <a:spAutoFit/>
          </a:bodyPr>
          <a:lstStyle/>
          <a:p>
            <a:pPr algn="ctr"/>
            <a:r>
              <a:rPr lang="en-US" sz="6000" b="1" dirty="0" smtClean="0">
                <a:ln w="10160">
                  <a:noFill/>
                  <a:prstDash val="solid"/>
                </a:ln>
                <a:latin typeface="Agency FB" panose="020B0503020202020204" pitchFamily="34" charset="0"/>
              </a:rPr>
              <a:t>Maintainable code is a code:</a:t>
            </a:r>
          </a:p>
          <a:p>
            <a:pPr marL="1143000" indent="-1143000" algn="ctr">
              <a:buAutoNum type="arabicParenR"/>
            </a:pPr>
            <a:r>
              <a:rPr lang="en-US" sz="6000" b="1" dirty="0" smtClean="0">
                <a:ln w="10160">
                  <a:noFill/>
                  <a:prstDash val="solid"/>
                </a:ln>
                <a:latin typeface="Agency FB" panose="020B0503020202020204" pitchFamily="34" charset="0"/>
              </a:rPr>
              <a:t>Which is easy to understand by others</a:t>
            </a:r>
          </a:p>
          <a:p>
            <a:pPr marL="1143000" indent="-1143000" algn="ctr">
              <a:buAutoNum type="arabicParenR"/>
            </a:pPr>
            <a:r>
              <a:rPr lang="en-US" sz="6000" b="1" dirty="0" smtClean="0">
                <a:ln w="10160">
                  <a:noFill/>
                  <a:prstDash val="solid"/>
                </a:ln>
                <a:latin typeface="Agency FB" panose="020B0503020202020204" pitchFamily="34" charset="0"/>
              </a:rPr>
              <a:t>Without unnecessary repetition</a:t>
            </a:r>
          </a:p>
          <a:p>
            <a:pPr marL="1143000" indent="-1143000" algn="ctr">
              <a:buAutoNum type="arabicParenR"/>
            </a:pPr>
            <a:r>
              <a:rPr lang="en-US" sz="6000" b="1" dirty="0" smtClean="0">
                <a:ln w="10160">
                  <a:noFill/>
                  <a:prstDash val="solid"/>
                </a:ln>
                <a:latin typeface="Agency FB" panose="020B0503020202020204" pitchFamily="34" charset="0"/>
              </a:rPr>
              <a:t>That is logical</a:t>
            </a:r>
          </a:p>
          <a:p>
            <a:pPr marL="1143000" indent="-1143000" algn="ctr">
              <a:buAutoNum type="arabicParenR"/>
            </a:pPr>
            <a:r>
              <a:rPr lang="en-US" sz="6000" b="1" dirty="0" smtClean="0">
                <a:ln w="10160">
                  <a:noFill/>
                  <a:prstDash val="solid"/>
                </a:ln>
                <a:latin typeface="Agency FB" panose="020B0503020202020204" pitchFamily="34" charset="0"/>
              </a:rPr>
              <a:t>That has comments explaining different parts.</a:t>
            </a:r>
          </a:p>
        </p:txBody>
      </p:sp>
    </p:spTree>
    <p:extLst>
      <p:ext uri="{BB962C8B-B14F-4D97-AF65-F5344CB8AC3E}">
        <p14:creationId xmlns:p14="http://schemas.microsoft.com/office/powerpoint/2010/main" val="2801232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791699" cy="4832092"/>
          </a:xfrm>
          <a:prstGeom prst="rect">
            <a:avLst/>
          </a:prstGeom>
        </p:spPr>
        <p:txBody>
          <a:bodyPr wrap="square">
            <a:spAutoFit/>
          </a:bodyPr>
          <a:lstStyle/>
          <a:p>
            <a:r>
              <a:rPr lang="en-GB" sz="1400" dirty="0">
                <a:solidFill>
                  <a:srgbClr val="569CD6"/>
                </a:solidFill>
                <a:highlight>
                  <a:srgbClr val="1E1E1E"/>
                </a:highlight>
                <a:latin typeface="Consolas" panose="020B0609020204030204" pitchFamily="49" charset="0"/>
              </a:rPr>
              <a:t>Public</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Class</a:t>
            </a:r>
            <a:r>
              <a:rPr lang="en-GB" sz="1400" dirty="0">
                <a:solidFill>
                  <a:srgbClr val="DCDCDC"/>
                </a:solidFill>
                <a:highlight>
                  <a:srgbClr val="1E1E1E"/>
                </a:highlight>
                <a:latin typeface="Consolas" panose="020B0609020204030204" pitchFamily="49" charset="0"/>
              </a:rPr>
              <a:t> </a:t>
            </a:r>
            <a:r>
              <a:rPr lang="en-GB" sz="1400" dirty="0">
                <a:solidFill>
                  <a:srgbClr val="4EC9B0"/>
                </a:solidFill>
                <a:highlight>
                  <a:srgbClr val="1E1E1E"/>
                </a:highlight>
                <a:latin typeface="Consolas" panose="020B0609020204030204" pitchFamily="49" charset="0"/>
              </a:rPr>
              <a:t>Form1</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Dim</a:t>
            </a:r>
            <a:r>
              <a:rPr lang="en-GB" sz="1400" dirty="0">
                <a:solidFill>
                  <a:srgbClr val="DCDCDC"/>
                </a:solidFill>
                <a:highlight>
                  <a:srgbClr val="1E1E1E"/>
                </a:highlight>
                <a:latin typeface="Consolas" panose="020B0609020204030204" pitchFamily="49" charset="0"/>
              </a:rPr>
              <a:t> ttt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Integer</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Dim</a:t>
            </a:r>
            <a:r>
              <a:rPr lang="en-GB" sz="1400" dirty="0">
                <a:solidFill>
                  <a:srgbClr val="DCDCDC"/>
                </a:solidFill>
                <a:highlight>
                  <a:srgbClr val="1E1E1E"/>
                </a:highlight>
                <a:latin typeface="Consolas" panose="020B0609020204030204" pitchFamily="49" charset="0"/>
              </a:rPr>
              <a:t> xxx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Integer</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Dim</a:t>
            </a:r>
            <a:r>
              <a:rPr lang="en-GB" sz="1400" dirty="0">
                <a:solidFill>
                  <a:srgbClr val="DCDCDC"/>
                </a:solidFill>
                <a:highlight>
                  <a:srgbClr val="1E1E1E"/>
                </a:highlight>
                <a:latin typeface="Consolas" panose="020B0609020204030204" pitchFamily="49" charset="0"/>
              </a:rPr>
              <a:t> zzz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Integer</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Private</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r>
              <a:rPr lang="en-GB" sz="1400" dirty="0">
                <a:solidFill>
                  <a:srgbClr val="DCDCDC"/>
                </a:solidFill>
                <a:highlight>
                  <a:srgbClr val="1E1E1E"/>
                </a:highlight>
                <a:latin typeface="Consolas" panose="020B0609020204030204" pitchFamily="49" charset="0"/>
              </a:rPr>
              <a:t> Button1_Click(sender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Object</a:t>
            </a:r>
            <a:r>
              <a:rPr lang="en-GB" sz="1400" dirty="0">
                <a:solidFill>
                  <a:srgbClr val="DCDCDC"/>
                </a:solidFill>
                <a:highlight>
                  <a:srgbClr val="1E1E1E"/>
                </a:highlight>
                <a:latin typeface="Consolas" panose="020B0609020204030204" pitchFamily="49" charset="0"/>
              </a:rPr>
              <a:t>, e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4EC9B0"/>
                </a:solidFill>
                <a:highlight>
                  <a:srgbClr val="1E1E1E"/>
                </a:highlight>
                <a:latin typeface="Consolas" panose="020B0609020204030204" pitchFamily="49" charset="0"/>
              </a:rPr>
              <a:t>EventArgs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Handles</a:t>
            </a:r>
            <a:r>
              <a:rPr lang="en-GB" sz="1400" dirty="0">
                <a:solidFill>
                  <a:srgbClr val="DCDCDC"/>
                </a:solidFill>
                <a:highlight>
                  <a:srgbClr val="1E1E1E"/>
                </a:highlight>
                <a:latin typeface="Consolas" panose="020B0609020204030204" pitchFamily="49" charset="0"/>
              </a:rPr>
              <a:t> Button1.Click</a:t>
            </a:r>
          </a:p>
          <a:p>
            <a:r>
              <a:rPr lang="en-GB" sz="1400" dirty="0">
                <a:solidFill>
                  <a:srgbClr val="DCDCDC"/>
                </a:solidFill>
                <a:highlight>
                  <a:srgbClr val="1E1E1E"/>
                </a:highlight>
                <a:latin typeface="Consolas" panose="020B0609020204030204" pitchFamily="49" charset="0"/>
              </a:rPr>
              <a:t>        ttt = Rnd()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zzz = xxx * ttt</a:t>
            </a:r>
          </a:p>
          <a:p>
            <a:r>
              <a:rPr lang="en-GB" sz="1400" dirty="0">
                <a:solidFill>
                  <a:srgbClr val="DCDCDC"/>
                </a:solidFill>
                <a:highlight>
                  <a:srgbClr val="1E1E1E"/>
                </a:highlight>
                <a:latin typeface="Consolas" panose="020B0609020204030204" pitchFamily="49" charset="0"/>
              </a:rPr>
              <a:t>        xxx = thatthing.text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End</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endParaRPr lang="en-GB" sz="1400" dirty="0">
              <a:solidFill>
                <a:srgbClr val="DCDCDC"/>
              </a:solidFill>
              <a:highlight>
                <a:srgbClr val="1E1E1E"/>
              </a:highlight>
              <a:latin typeface="Consolas" panose="020B0609020204030204" pitchFamily="49" charset="0"/>
            </a:endParaRPr>
          </a:p>
          <a:p>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Private</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r>
              <a:rPr lang="en-GB" sz="1400" dirty="0">
                <a:solidFill>
                  <a:srgbClr val="DCDCDC"/>
                </a:solidFill>
                <a:highlight>
                  <a:srgbClr val="1E1E1E"/>
                </a:highlight>
                <a:latin typeface="Consolas" panose="020B0609020204030204" pitchFamily="49" charset="0"/>
              </a:rPr>
              <a:t> Button2_Click(sender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Object</a:t>
            </a:r>
            <a:r>
              <a:rPr lang="en-GB" sz="1400" dirty="0">
                <a:solidFill>
                  <a:srgbClr val="DCDCDC"/>
                </a:solidFill>
                <a:highlight>
                  <a:srgbClr val="1E1E1E"/>
                </a:highlight>
                <a:latin typeface="Consolas" panose="020B0609020204030204" pitchFamily="49" charset="0"/>
              </a:rPr>
              <a:t>, e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4EC9B0"/>
                </a:solidFill>
                <a:highlight>
                  <a:srgbClr val="1E1E1E"/>
                </a:highlight>
                <a:latin typeface="Consolas" panose="020B0609020204030204" pitchFamily="49" charset="0"/>
              </a:rPr>
              <a:t>EventArgs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Handles</a:t>
            </a:r>
            <a:r>
              <a:rPr lang="en-GB" sz="1400" dirty="0">
                <a:solidFill>
                  <a:srgbClr val="DCDCDC"/>
                </a:solidFill>
                <a:highlight>
                  <a:srgbClr val="1E1E1E"/>
                </a:highlight>
                <a:latin typeface="Consolas" panose="020B0609020204030204" pitchFamily="49" charset="0"/>
              </a:rPr>
              <a:t> Button2.Click</a:t>
            </a:r>
          </a:p>
          <a:p>
            <a:r>
              <a:rPr lang="en-GB" sz="1400" dirty="0">
                <a:solidFill>
                  <a:srgbClr val="DCDCDC"/>
                </a:solidFill>
                <a:highlight>
                  <a:srgbClr val="1E1E1E"/>
                </a:highlight>
                <a:latin typeface="Consolas" panose="020B0609020204030204" pitchFamily="49" charset="0"/>
              </a:rPr>
              <a:t>        ttt = Rnd()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zzz = xxx * ttt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xxx = thatthing.text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End</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endParaRPr lang="en-GB" sz="1400" dirty="0">
              <a:solidFill>
                <a:srgbClr val="DCDCDC"/>
              </a:solidFill>
              <a:highlight>
                <a:srgbClr val="1E1E1E"/>
              </a:highlight>
              <a:latin typeface="Consolas" panose="020B0609020204030204" pitchFamily="49" charset="0"/>
            </a:endParaRPr>
          </a:p>
          <a:p>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Private</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r>
              <a:rPr lang="en-GB" sz="1400" dirty="0">
                <a:solidFill>
                  <a:srgbClr val="DCDCDC"/>
                </a:solidFill>
                <a:highlight>
                  <a:srgbClr val="1E1E1E"/>
                </a:highlight>
                <a:latin typeface="Consolas" panose="020B0609020204030204" pitchFamily="49" charset="0"/>
              </a:rPr>
              <a:t> Button3_Click(sender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Object</a:t>
            </a:r>
            <a:r>
              <a:rPr lang="en-GB" sz="1400" dirty="0">
                <a:solidFill>
                  <a:srgbClr val="DCDCDC"/>
                </a:solidFill>
                <a:highlight>
                  <a:srgbClr val="1E1E1E"/>
                </a:highlight>
                <a:latin typeface="Consolas" panose="020B0609020204030204" pitchFamily="49" charset="0"/>
              </a:rPr>
              <a:t>, e </a:t>
            </a:r>
            <a:r>
              <a:rPr lang="en-GB" sz="1400" dirty="0">
                <a:solidFill>
                  <a:srgbClr val="569CD6"/>
                </a:solidFill>
                <a:highlight>
                  <a:srgbClr val="1E1E1E"/>
                </a:highlight>
                <a:latin typeface="Consolas" panose="020B0609020204030204" pitchFamily="49" charset="0"/>
              </a:rPr>
              <a:t>As</a:t>
            </a:r>
            <a:r>
              <a:rPr lang="en-GB" sz="1400" dirty="0">
                <a:solidFill>
                  <a:srgbClr val="DCDCDC"/>
                </a:solidFill>
                <a:highlight>
                  <a:srgbClr val="1E1E1E"/>
                </a:highlight>
                <a:latin typeface="Consolas" panose="020B0609020204030204" pitchFamily="49" charset="0"/>
              </a:rPr>
              <a:t> </a:t>
            </a:r>
            <a:r>
              <a:rPr lang="en-GB" sz="1400" dirty="0">
                <a:solidFill>
                  <a:srgbClr val="4EC9B0"/>
                </a:solidFill>
                <a:highlight>
                  <a:srgbClr val="1E1E1E"/>
                </a:highlight>
                <a:latin typeface="Consolas" panose="020B0609020204030204" pitchFamily="49" charset="0"/>
              </a:rPr>
              <a:t>EventArgs</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Handles</a:t>
            </a:r>
            <a:r>
              <a:rPr lang="en-GB" sz="1400" dirty="0">
                <a:solidFill>
                  <a:srgbClr val="DCDCDC"/>
                </a:solidFill>
                <a:highlight>
                  <a:srgbClr val="1E1E1E"/>
                </a:highlight>
                <a:latin typeface="Consolas" panose="020B0609020204030204" pitchFamily="49" charset="0"/>
              </a:rPr>
              <a:t> Button3.Click</a:t>
            </a:r>
          </a:p>
          <a:p>
            <a:r>
              <a:rPr lang="en-GB" sz="1400" dirty="0">
                <a:solidFill>
                  <a:srgbClr val="DCDCDC"/>
                </a:solidFill>
                <a:highlight>
                  <a:srgbClr val="1E1E1E"/>
                </a:highlight>
                <a:latin typeface="Consolas" panose="020B0609020204030204" pitchFamily="49" charset="0"/>
              </a:rPr>
              <a:t>        ttt = Rnd()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zzz = xxx * ttt * </a:t>
            </a:r>
            <a:r>
              <a:rPr lang="en-GB" sz="1400" dirty="0">
                <a:solidFill>
                  <a:srgbClr val="B5CEA8"/>
                </a:solidFill>
                <a:highlight>
                  <a:srgbClr val="1E1E1E"/>
                </a:highlight>
                <a:latin typeface="Consolas" panose="020B0609020204030204" pitchFamily="49" charset="0"/>
              </a:rPr>
              <a:t>3</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xxx = thatthing.text * </a:t>
            </a:r>
            <a:r>
              <a:rPr lang="en-GB" sz="1400" dirty="0">
                <a:solidFill>
                  <a:srgbClr val="B5CEA8"/>
                </a:solidFill>
                <a:highlight>
                  <a:srgbClr val="1E1E1E"/>
                </a:highlight>
                <a:latin typeface="Consolas" panose="020B0609020204030204" pitchFamily="49" charset="0"/>
              </a:rPr>
              <a:t>2</a:t>
            </a:r>
            <a:endParaRPr lang="en-GB" sz="1400" dirty="0">
              <a:solidFill>
                <a:srgbClr val="DCDCDC"/>
              </a:solidFill>
              <a:highlight>
                <a:srgbClr val="1E1E1E"/>
              </a:highlight>
              <a:latin typeface="Consolas" panose="020B0609020204030204" pitchFamily="49" charset="0"/>
            </a:endParaRPr>
          </a:p>
          <a:p>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End</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Sub</a:t>
            </a:r>
            <a:endParaRPr lang="en-GB" sz="1400" dirty="0">
              <a:solidFill>
                <a:srgbClr val="DCDCDC"/>
              </a:solidFill>
              <a:highlight>
                <a:srgbClr val="1E1E1E"/>
              </a:highlight>
              <a:latin typeface="Consolas" panose="020B0609020204030204" pitchFamily="49" charset="0"/>
            </a:endParaRPr>
          </a:p>
          <a:p>
            <a:r>
              <a:rPr lang="en-GB" sz="1400" dirty="0">
                <a:solidFill>
                  <a:srgbClr val="569CD6"/>
                </a:solidFill>
                <a:highlight>
                  <a:srgbClr val="1E1E1E"/>
                </a:highlight>
                <a:latin typeface="Consolas" panose="020B0609020204030204" pitchFamily="49" charset="0"/>
              </a:rPr>
              <a:t>End</a:t>
            </a:r>
            <a:r>
              <a:rPr lang="en-GB" sz="1400" dirty="0">
                <a:solidFill>
                  <a:srgbClr val="DCDCDC"/>
                </a:solidFill>
                <a:highlight>
                  <a:srgbClr val="1E1E1E"/>
                </a:highlight>
                <a:latin typeface="Consolas" panose="020B0609020204030204" pitchFamily="49" charset="0"/>
              </a:rPr>
              <a:t> </a:t>
            </a:r>
            <a:r>
              <a:rPr lang="en-GB" sz="1400" dirty="0">
                <a:solidFill>
                  <a:srgbClr val="569CD6"/>
                </a:solidFill>
                <a:highlight>
                  <a:srgbClr val="1E1E1E"/>
                </a:highlight>
                <a:latin typeface="Consolas" panose="020B0609020204030204" pitchFamily="49" charset="0"/>
              </a:rPr>
              <a:t>Class</a:t>
            </a:r>
            <a:endParaRPr lang="en-GB" sz="1400" dirty="0"/>
          </a:p>
        </p:txBody>
      </p:sp>
      <p:sp>
        <p:nvSpPr>
          <p:cNvPr id="5" name="Rectangle 4"/>
          <p:cNvSpPr/>
          <p:nvPr/>
        </p:nvSpPr>
        <p:spPr>
          <a:xfrm>
            <a:off x="7362701" y="0"/>
            <a:ext cx="4668658"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FF0000"/>
                </a:solidFill>
                <a:latin typeface="Agency FB" panose="020B0503020202020204" pitchFamily="34" charset="0"/>
              </a:rPr>
              <a:t>BAD</a:t>
            </a:r>
            <a:endParaRPr lang="en-US" sz="7200" b="1" dirty="0" smtClean="0">
              <a:ln w="10160">
                <a:noFill/>
                <a:prstDash val="solid"/>
              </a:ln>
              <a:latin typeface="Agency FB" panose="020B0503020202020204" pitchFamily="34" charset="0"/>
            </a:endParaRPr>
          </a:p>
        </p:txBody>
      </p:sp>
      <p:sp>
        <p:nvSpPr>
          <p:cNvPr id="6" name="Rectangle 5"/>
          <p:cNvSpPr/>
          <p:nvPr/>
        </p:nvSpPr>
        <p:spPr>
          <a:xfrm>
            <a:off x="1007423" y="4534044"/>
            <a:ext cx="10856026" cy="1938992"/>
          </a:xfrm>
          <a:prstGeom prst="rect">
            <a:avLst/>
          </a:prstGeom>
          <a:noFill/>
        </p:spPr>
        <p:txBody>
          <a:bodyPr wrap="square" lIns="91440" tIns="45720" rIns="91440" bIns="45720">
            <a:spAutoFit/>
          </a:bodyPr>
          <a:lstStyle/>
          <a:p>
            <a:pPr algn="ctr"/>
            <a:r>
              <a:rPr lang="en-US" sz="4000" b="1" dirty="0" smtClean="0">
                <a:ln w="10160">
                  <a:noFill/>
                  <a:prstDash val="solid"/>
                </a:ln>
                <a:solidFill>
                  <a:srgbClr val="FF0000"/>
                </a:solidFill>
                <a:latin typeface="Agency FB" panose="020B0503020202020204" pitchFamily="34" charset="0"/>
              </a:rPr>
              <a:t>Code there is badly written – identical actions are repeated instead of using function. Also nothing there is explained. This code would be probably misunderstood by programmer.</a:t>
            </a:r>
            <a:endParaRPr lang="en-US" sz="4000" b="1" dirty="0" smtClean="0">
              <a:ln w="10160">
                <a:noFill/>
                <a:prstDash val="solid"/>
              </a:ln>
              <a:latin typeface="Agency FB" panose="020B0503020202020204" pitchFamily="34" charset="0"/>
            </a:endParaRPr>
          </a:p>
        </p:txBody>
      </p:sp>
    </p:spTree>
    <p:extLst>
      <p:ext uri="{BB962C8B-B14F-4D97-AF65-F5344CB8AC3E}">
        <p14:creationId xmlns:p14="http://schemas.microsoft.com/office/powerpoint/2010/main" val="2403526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516094" cy="6924973"/>
          </a:xfrm>
          <a:prstGeom prst="rect">
            <a:avLst/>
          </a:prstGeom>
        </p:spPr>
        <p:txBody>
          <a:bodyPr wrap="square">
            <a:spAutoFit/>
          </a:bodyPr>
          <a:lstStyle/>
          <a:p>
            <a:r>
              <a:rPr lang="en-GB" sz="1200" dirty="0">
                <a:solidFill>
                  <a:srgbClr val="569CD6"/>
                </a:solidFill>
                <a:highlight>
                  <a:srgbClr val="1E1E1E"/>
                </a:highlight>
                <a:latin typeface="Consolas" panose="020B0609020204030204" pitchFamily="49" charset="0"/>
              </a:rPr>
              <a:t>Public</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Class</a:t>
            </a:r>
            <a:r>
              <a:rPr lang="en-GB" sz="1200" dirty="0">
                <a:solidFill>
                  <a:srgbClr val="DCDCDC"/>
                </a:solidFill>
                <a:highlight>
                  <a:srgbClr val="1E1E1E"/>
                </a:highlight>
                <a:latin typeface="Consolas" panose="020B0609020204030204" pitchFamily="49" charset="0"/>
              </a:rPr>
              <a:t> </a:t>
            </a:r>
            <a:r>
              <a:rPr lang="en-GB" sz="1200" dirty="0">
                <a:solidFill>
                  <a:srgbClr val="4EC9B0"/>
                </a:solidFill>
                <a:highlight>
                  <a:srgbClr val="1E1E1E"/>
                </a:highlight>
                <a:latin typeface="Consolas" panose="020B0609020204030204" pitchFamily="49" charset="0"/>
              </a:rPr>
              <a:t>Form1</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Dim</a:t>
            </a:r>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RandomNumberOnDice</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Integer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'Randomly selected number [1 or 2] of points gained by the player.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Dim</a:t>
            </a:r>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NumberOfThrows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Integer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'Represents how many times player threw a dice.</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Dim</a:t>
            </a:r>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TotalPoints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Integer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'Calculated points gained by the player.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Dim</a:t>
            </a:r>
            <a:r>
              <a:rPr lang="en-GB" sz="1200" dirty="0">
                <a:solidFill>
                  <a:srgbClr val="DCDCDC"/>
                </a:solidFill>
                <a:highlight>
                  <a:srgbClr val="1E1E1E"/>
                </a:highlight>
                <a:latin typeface="Consolas" panose="020B0609020204030204" pitchFamily="49" charset="0"/>
              </a:rPr>
              <a:t> Multiplier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Integer</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'Multiplies points gained by the player by a specific number.</a:t>
            </a:r>
            <a:endParaRPr lang="en-GB" sz="1200" dirty="0">
              <a:solidFill>
                <a:srgbClr val="DCDCDC"/>
              </a:solidFill>
              <a:highlight>
                <a:srgbClr val="1E1E1E"/>
              </a:highlight>
              <a:latin typeface="Consolas" panose="020B0609020204030204" pitchFamily="49" charset="0"/>
            </a:endParaRP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Private</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r>
              <a:rPr lang="en-GB" sz="1200" dirty="0">
                <a:solidFill>
                  <a:srgbClr val="DCDCDC"/>
                </a:solidFill>
                <a:highlight>
                  <a:srgbClr val="1E1E1E"/>
                </a:highlight>
                <a:latin typeface="Consolas" panose="020B0609020204030204" pitchFamily="49" charset="0"/>
              </a:rPr>
              <a:t> calculation()</a:t>
            </a: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RandomNumberOnDice</a:t>
            </a:r>
            <a:r>
              <a:rPr lang="en-GB" sz="1200" dirty="0">
                <a:solidFill>
                  <a:srgbClr val="DCDCDC"/>
                </a:solidFill>
                <a:highlight>
                  <a:srgbClr val="1E1E1E"/>
                </a:highlight>
                <a:latin typeface="Consolas" panose="020B0609020204030204" pitchFamily="49" charset="0"/>
              </a:rPr>
              <a:t> = Rnd() * </a:t>
            </a:r>
            <a:r>
              <a:rPr lang="en-GB" sz="1200" dirty="0">
                <a:solidFill>
                  <a:srgbClr val="B5CEA8"/>
                </a:solidFill>
                <a:highlight>
                  <a:srgbClr val="1E1E1E"/>
                </a:highlight>
                <a:latin typeface="Consolas" panose="020B0609020204030204" pitchFamily="49" charset="0"/>
              </a:rPr>
              <a:t>2</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TotalPoints</a:t>
            </a:r>
            <a:r>
              <a:rPr lang="en-GB" sz="1200" dirty="0">
                <a:solidFill>
                  <a:srgbClr val="DCDCDC"/>
                </a:solidFill>
                <a:highlight>
                  <a:srgbClr val="1E1E1E"/>
                </a:highlight>
                <a:latin typeface="Consolas" panose="020B0609020204030204" pitchFamily="49" charset="0"/>
              </a:rPr>
              <a:t> = </a:t>
            </a:r>
            <a:r>
              <a:rPr lang="en-GB" sz="1200" dirty="0" err="1">
                <a:solidFill>
                  <a:srgbClr val="DCDCDC"/>
                </a:solidFill>
                <a:highlight>
                  <a:srgbClr val="1E1E1E"/>
                </a:highlight>
                <a:latin typeface="Consolas" panose="020B0609020204030204" pitchFamily="49" charset="0"/>
              </a:rPr>
              <a:t>NumberOfThrows</a:t>
            </a:r>
            <a:r>
              <a:rPr lang="en-GB" sz="1200" dirty="0">
                <a:solidFill>
                  <a:srgbClr val="DCDCDC"/>
                </a:solidFill>
                <a:highlight>
                  <a:srgbClr val="1E1E1E"/>
                </a:highlight>
                <a:latin typeface="Consolas" panose="020B0609020204030204" pitchFamily="49" charset="0"/>
              </a:rPr>
              <a:t> * </a:t>
            </a:r>
            <a:r>
              <a:rPr lang="en-GB" sz="1200" dirty="0" err="1">
                <a:solidFill>
                  <a:srgbClr val="DCDCDC"/>
                </a:solidFill>
                <a:highlight>
                  <a:srgbClr val="1E1E1E"/>
                </a:highlight>
                <a:latin typeface="Consolas" panose="020B0609020204030204" pitchFamily="49" charset="0"/>
              </a:rPr>
              <a:t>RandomNumberOnDice</a:t>
            </a:r>
            <a:r>
              <a:rPr lang="en-GB" sz="1200" dirty="0">
                <a:solidFill>
                  <a:srgbClr val="DCDCDC"/>
                </a:solidFill>
                <a:highlight>
                  <a:srgbClr val="1E1E1E"/>
                </a:highlight>
                <a:latin typeface="Consolas" panose="020B0609020204030204" pitchFamily="49" charset="0"/>
              </a:rPr>
              <a:t> * Multiplier</a:t>
            </a:r>
          </a:p>
          <a:p>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NumberOfThrows</a:t>
            </a:r>
            <a:r>
              <a:rPr lang="en-GB" sz="1200" dirty="0">
                <a:solidFill>
                  <a:srgbClr val="DCDCDC"/>
                </a:solidFill>
                <a:highlight>
                  <a:srgbClr val="1E1E1E"/>
                </a:highlight>
                <a:latin typeface="Consolas" panose="020B0609020204030204" pitchFamily="49" charset="0"/>
              </a:rPr>
              <a:t> = </a:t>
            </a:r>
            <a:r>
              <a:rPr lang="en-GB" sz="1200" dirty="0" err="1">
                <a:solidFill>
                  <a:srgbClr val="DCDCDC"/>
                </a:solidFill>
                <a:highlight>
                  <a:srgbClr val="1E1E1E"/>
                </a:highlight>
                <a:latin typeface="Consolas" panose="020B0609020204030204" pitchFamily="49" charset="0"/>
              </a:rPr>
              <a:t>txt_NumberOfThrows.text</a:t>
            </a:r>
            <a:r>
              <a:rPr lang="en-GB" sz="1200" dirty="0">
                <a:solidFill>
                  <a:srgbClr val="DCDCDC"/>
                </a:solidFill>
                <a:highlight>
                  <a:srgbClr val="1E1E1E"/>
                </a:highlight>
                <a:latin typeface="Consolas" panose="020B0609020204030204" pitchFamily="49" charset="0"/>
              </a:rPr>
              <a:t> * </a:t>
            </a:r>
            <a:r>
              <a:rPr lang="en-GB" sz="1200" dirty="0">
                <a:solidFill>
                  <a:srgbClr val="B5CEA8"/>
                </a:solidFill>
                <a:highlight>
                  <a:srgbClr val="1E1E1E"/>
                </a:highlight>
                <a:latin typeface="Consolas" panose="020B0609020204030204" pitchFamily="49" charset="0"/>
              </a:rPr>
              <a:t>2</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err="1">
                <a:solidFill>
                  <a:srgbClr val="DCDCDC"/>
                </a:solidFill>
                <a:highlight>
                  <a:srgbClr val="1E1E1E"/>
                </a:highlight>
                <a:latin typeface="Consolas" panose="020B0609020204030204" pitchFamily="49" charset="0"/>
              </a:rPr>
              <a:t>MsgBox</a:t>
            </a:r>
            <a:r>
              <a:rPr lang="en-GB" sz="1200" dirty="0">
                <a:solidFill>
                  <a:srgbClr val="DCDCDC"/>
                </a:solidFill>
                <a:highlight>
                  <a:srgbClr val="1E1E1E"/>
                </a:highlight>
                <a:latin typeface="Consolas" panose="020B0609020204030204" pitchFamily="49" charset="0"/>
              </a:rPr>
              <a:t>(</a:t>
            </a:r>
            <a:r>
              <a:rPr lang="en-GB" sz="1200" dirty="0" err="1">
                <a:solidFill>
                  <a:srgbClr val="DCDCDC"/>
                </a:solidFill>
                <a:highlight>
                  <a:srgbClr val="1E1E1E"/>
                </a:highlight>
                <a:latin typeface="Consolas" panose="020B0609020204030204" pitchFamily="49" charset="0"/>
              </a:rPr>
              <a:t>TotalPoints</a:t>
            </a:r>
            <a:r>
              <a:rPr lang="en-GB" sz="1200" dirty="0">
                <a:solidFill>
                  <a:srgbClr val="DCDCDC"/>
                </a:solidFill>
                <a:highlight>
                  <a:srgbClr val="1E1E1E"/>
                </a:highlight>
                <a:latin typeface="Consolas" panose="020B0609020204030204" pitchFamily="49" charset="0"/>
              </a:rPr>
              <a:t>)</a:t>
            </a: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'This is a function.</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7A64A"/>
                </a:solidFill>
                <a:highlight>
                  <a:srgbClr val="1E1E1E"/>
                </a:highlight>
                <a:latin typeface="Consolas" panose="020B0609020204030204" pitchFamily="49" charset="0"/>
              </a:rPr>
              <a:t>'This function calculates points gained by the player by multiplying points on one dice, number of throws and multiplier </a:t>
            </a:r>
            <a:r>
              <a:rPr lang="en-GB" sz="1200" dirty="0" err="1">
                <a:solidFill>
                  <a:srgbClr val="57A64A"/>
                </a:solidFill>
                <a:highlight>
                  <a:srgbClr val="1E1E1E"/>
                </a:highlight>
                <a:latin typeface="Consolas" panose="020B0609020204030204" pitchFamily="49" charset="0"/>
              </a:rPr>
              <a:t>togehter</a:t>
            </a:r>
            <a:r>
              <a:rPr lang="en-GB" sz="1200" dirty="0">
                <a:solidFill>
                  <a:srgbClr val="57A64A"/>
                </a:solidFill>
                <a:highlight>
                  <a:srgbClr val="1E1E1E"/>
                </a:highlight>
                <a:latin typeface="Consolas" panose="020B0609020204030204" pitchFamily="49" charset="0"/>
              </a:rPr>
              <a:t>.</a:t>
            </a:r>
            <a:endParaRPr lang="en-GB" sz="1200" dirty="0">
              <a:solidFill>
                <a:srgbClr val="DCDCDC"/>
              </a:solidFill>
              <a:highlight>
                <a:srgbClr val="1E1E1E"/>
              </a:highlight>
              <a:latin typeface="Consolas" panose="020B0609020204030204" pitchFamily="49" charset="0"/>
            </a:endParaRP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End</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Private</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r>
              <a:rPr lang="en-GB" sz="1200" dirty="0">
                <a:solidFill>
                  <a:srgbClr val="DCDCDC"/>
                </a:solidFill>
                <a:highlight>
                  <a:srgbClr val="1E1E1E"/>
                </a:highlight>
                <a:latin typeface="Consolas" panose="020B0609020204030204" pitchFamily="49" charset="0"/>
              </a:rPr>
              <a:t> btn_Multiplier1(sender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Object</a:t>
            </a:r>
            <a:r>
              <a:rPr lang="en-GB" sz="1200" dirty="0">
                <a:solidFill>
                  <a:srgbClr val="DCDCDC"/>
                </a:solidFill>
                <a:highlight>
                  <a:srgbClr val="1E1E1E"/>
                </a:highlight>
                <a:latin typeface="Consolas" panose="020B0609020204030204" pitchFamily="49" charset="0"/>
              </a:rPr>
              <a:t>, e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4EC9B0"/>
                </a:solidFill>
                <a:highlight>
                  <a:srgbClr val="1E1E1E"/>
                </a:highlight>
                <a:latin typeface="Consolas" panose="020B0609020204030204" pitchFamily="49" charset="0"/>
              </a:rPr>
              <a:t>EventArgs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Handles</a:t>
            </a:r>
            <a:r>
              <a:rPr lang="en-GB" sz="1200" dirty="0">
                <a:solidFill>
                  <a:srgbClr val="DCDCDC"/>
                </a:solidFill>
                <a:highlight>
                  <a:srgbClr val="1E1E1E"/>
                </a:highlight>
                <a:latin typeface="Consolas" panose="020B0609020204030204" pitchFamily="49" charset="0"/>
              </a:rPr>
              <a:t> Button1.Click</a:t>
            </a:r>
          </a:p>
          <a:p>
            <a:r>
              <a:rPr lang="en-GB" sz="1200" dirty="0">
                <a:solidFill>
                  <a:srgbClr val="DCDCDC"/>
                </a:solidFill>
                <a:highlight>
                  <a:srgbClr val="1E1E1E"/>
                </a:highlight>
                <a:latin typeface="Consolas" panose="020B0609020204030204" pitchFamily="49" charset="0"/>
              </a:rPr>
              <a:t>        Multiplier = </a:t>
            </a:r>
            <a:r>
              <a:rPr lang="en-GB" sz="1200" dirty="0">
                <a:solidFill>
                  <a:srgbClr val="B5CEA8"/>
                </a:solidFill>
                <a:highlight>
                  <a:srgbClr val="1E1E1E"/>
                </a:highlight>
                <a:latin typeface="Consolas" panose="020B0609020204030204" pitchFamily="49" charset="0"/>
              </a:rPr>
              <a:t>1</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calculation()</a:t>
            </a: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End</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endParaRPr lang="en-GB" sz="1200" dirty="0">
              <a:solidFill>
                <a:srgbClr val="DCDCDC"/>
              </a:solidFill>
              <a:highlight>
                <a:srgbClr val="1E1E1E"/>
              </a:highlight>
              <a:latin typeface="Consolas" panose="020B0609020204030204" pitchFamily="49" charset="0"/>
            </a:endParaRP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Private</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r>
              <a:rPr lang="en-GB" sz="1200" dirty="0">
                <a:solidFill>
                  <a:srgbClr val="DCDCDC"/>
                </a:solidFill>
                <a:highlight>
                  <a:srgbClr val="1E1E1E"/>
                </a:highlight>
                <a:latin typeface="Consolas" panose="020B0609020204030204" pitchFamily="49" charset="0"/>
              </a:rPr>
              <a:t> btn_Multiplier2(sender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Object</a:t>
            </a:r>
            <a:r>
              <a:rPr lang="en-GB" sz="1200" dirty="0">
                <a:solidFill>
                  <a:srgbClr val="DCDCDC"/>
                </a:solidFill>
                <a:highlight>
                  <a:srgbClr val="1E1E1E"/>
                </a:highlight>
                <a:latin typeface="Consolas" panose="020B0609020204030204" pitchFamily="49" charset="0"/>
              </a:rPr>
              <a:t>, e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4EC9B0"/>
                </a:solidFill>
                <a:highlight>
                  <a:srgbClr val="1E1E1E"/>
                </a:highlight>
                <a:latin typeface="Consolas" panose="020B0609020204030204" pitchFamily="49" charset="0"/>
              </a:rPr>
              <a:t>EventArgs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Handles</a:t>
            </a:r>
            <a:r>
              <a:rPr lang="en-GB" sz="1200" dirty="0">
                <a:solidFill>
                  <a:srgbClr val="DCDCDC"/>
                </a:solidFill>
                <a:highlight>
                  <a:srgbClr val="1E1E1E"/>
                </a:highlight>
                <a:latin typeface="Consolas" panose="020B0609020204030204" pitchFamily="49" charset="0"/>
              </a:rPr>
              <a:t> Button2.Click</a:t>
            </a:r>
          </a:p>
          <a:p>
            <a:r>
              <a:rPr lang="en-GB" sz="1200" dirty="0">
                <a:solidFill>
                  <a:srgbClr val="DCDCDC"/>
                </a:solidFill>
                <a:highlight>
                  <a:srgbClr val="1E1E1E"/>
                </a:highlight>
                <a:latin typeface="Consolas" panose="020B0609020204030204" pitchFamily="49" charset="0"/>
              </a:rPr>
              <a:t>        Multiplier = </a:t>
            </a:r>
            <a:r>
              <a:rPr lang="en-GB" sz="1200" dirty="0">
                <a:solidFill>
                  <a:srgbClr val="B5CEA8"/>
                </a:solidFill>
                <a:highlight>
                  <a:srgbClr val="1E1E1E"/>
                </a:highlight>
                <a:latin typeface="Consolas" panose="020B0609020204030204" pitchFamily="49" charset="0"/>
              </a:rPr>
              <a:t>2</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calculation()</a:t>
            </a: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End</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endParaRPr lang="en-GB" sz="1200" dirty="0">
              <a:solidFill>
                <a:srgbClr val="DCDCDC"/>
              </a:solidFill>
              <a:highlight>
                <a:srgbClr val="1E1E1E"/>
              </a:highlight>
              <a:latin typeface="Consolas" panose="020B0609020204030204" pitchFamily="49" charset="0"/>
            </a:endParaRPr>
          </a:p>
          <a:p>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Private</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r>
              <a:rPr lang="en-GB" sz="1200" dirty="0">
                <a:solidFill>
                  <a:srgbClr val="DCDCDC"/>
                </a:solidFill>
                <a:highlight>
                  <a:srgbClr val="1E1E1E"/>
                </a:highlight>
                <a:latin typeface="Consolas" panose="020B0609020204030204" pitchFamily="49" charset="0"/>
              </a:rPr>
              <a:t> btn_Multiplier3(sender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Object</a:t>
            </a:r>
            <a:r>
              <a:rPr lang="en-GB" sz="1200" dirty="0">
                <a:solidFill>
                  <a:srgbClr val="DCDCDC"/>
                </a:solidFill>
                <a:highlight>
                  <a:srgbClr val="1E1E1E"/>
                </a:highlight>
                <a:latin typeface="Consolas" panose="020B0609020204030204" pitchFamily="49" charset="0"/>
              </a:rPr>
              <a:t>, e </a:t>
            </a:r>
            <a:r>
              <a:rPr lang="en-GB" sz="1200" dirty="0">
                <a:solidFill>
                  <a:srgbClr val="569CD6"/>
                </a:solidFill>
                <a:highlight>
                  <a:srgbClr val="1E1E1E"/>
                </a:highlight>
                <a:latin typeface="Consolas" panose="020B0609020204030204" pitchFamily="49" charset="0"/>
              </a:rPr>
              <a:t>As</a:t>
            </a:r>
            <a:r>
              <a:rPr lang="en-GB" sz="1200" dirty="0">
                <a:solidFill>
                  <a:srgbClr val="DCDCDC"/>
                </a:solidFill>
                <a:highlight>
                  <a:srgbClr val="1E1E1E"/>
                </a:highlight>
                <a:latin typeface="Consolas" panose="020B0609020204030204" pitchFamily="49" charset="0"/>
              </a:rPr>
              <a:t> </a:t>
            </a:r>
            <a:r>
              <a:rPr lang="en-GB" sz="1200" dirty="0">
                <a:solidFill>
                  <a:srgbClr val="4EC9B0"/>
                </a:solidFill>
                <a:highlight>
                  <a:srgbClr val="1E1E1E"/>
                </a:highlight>
                <a:latin typeface="Consolas" panose="020B0609020204030204" pitchFamily="49" charset="0"/>
              </a:rPr>
              <a:t>EventArgs</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Handles</a:t>
            </a:r>
            <a:r>
              <a:rPr lang="en-GB" sz="1200" dirty="0">
                <a:solidFill>
                  <a:srgbClr val="DCDCDC"/>
                </a:solidFill>
                <a:highlight>
                  <a:srgbClr val="1E1E1E"/>
                </a:highlight>
                <a:latin typeface="Consolas" panose="020B0609020204030204" pitchFamily="49" charset="0"/>
              </a:rPr>
              <a:t> Button3.Click</a:t>
            </a:r>
          </a:p>
          <a:p>
            <a:r>
              <a:rPr lang="en-GB" sz="1200" dirty="0">
                <a:solidFill>
                  <a:srgbClr val="DCDCDC"/>
                </a:solidFill>
                <a:highlight>
                  <a:srgbClr val="1E1E1E"/>
                </a:highlight>
                <a:latin typeface="Consolas" panose="020B0609020204030204" pitchFamily="49" charset="0"/>
              </a:rPr>
              <a:t>        Multiplier = </a:t>
            </a:r>
            <a:r>
              <a:rPr lang="en-GB" sz="1200" dirty="0">
                <a:solidFill>
                  <a:srgbClr val="B5CEA8"/>
                </a:solidFill>
                <a:highlight>
                  <a:srgbClr val="1E1E1E"/>
                </a:highlight>
                <a:latin typeface="Consolas" panose="020B0609020204030204" pitchFamily="49" charset="0"/>
              </a:rPr>
              <a:t>3</a:t>
            </a:r>
            <a:endParaRPr lang="en-GB" sz="1200" dirty="0">
              <a:solidFill>
                <a:srgbClr val="DCDCDC"/>
              </a:solidFill>
              <a:highlight>
                <a:srgbClr val="1E1E1E"/>
              </a:highlight>
              <a:latin typeface="Consolas" panose="020B0609020204030204" pitchFamily="49" charset="0"/>
            </a:endParaRPr>
          </a:p>
          <a:p>
            <a:r>
              <a:rPr lang="en-GB" sz="1200" dirty="0">
                <a:solidFill>
                  <a:srgbClr val="DCDCDC"/>
                </a:solidFill>
                <a:highlight>
                  <a:srgbClr val="1E1E1E"/>
                </a:highlight>
                <a:latin typeface="Consolas" panose="020B0609020204030204" pitchFamily="49" charset="0"/>
              </a:rPr>
              <a:t>        calculation()</a:t>
            </a:r>
          </a:p>
          <a:p>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End</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Sub</a:t>
            </a:r>
            <a:endParaRPr lang="en-GB" sz="1200" dirty="0">
              <a:solidFill>
                <a:srgbClr val="DCDCDC"/>
              </a:solidFill>
              <a:highlight>
                <a:srgbClr val="1E1E1E"/>
              </a:highlight>
              <a:latin typeface="Consolas" panose="020B0609020204030204" pitchFamily="49" charset="0"/>
            </a:endParaRPr>
          </a:p>
          <a:p>
            <a:r>
              <a:rPr lang="en-GB" sz="1200" dirty="0">
                <a:solidFill>
                  <a:srgbClr val="569CD6"/>
                </a:solidFill>
                <a:highlight>
                  <a:srgbClr val="1E1E1E"/>
                </a:highlight>
                <a:latin typeface="Consolas" panose="020B0609020204030204" pitchFamily="49" charset="0"/>
              </a:rPr>
              <a:t>End</a:t>
            </a:r>
            <a:r>
              <a:rPr lang="en-GB" sz="1200" dirty="0">
                <a:solidFill>
                  <a:srgbClr val="DCDCDC"/>
                </a:solidFill>
                <a:highlight>
                  <a:srgbClr val="1E1E1E"/>
                </a:highlight>
                <a:latin typeface="Consolas" panose="020B0609020204030204" pitchFamily="49" charset="0"/>
              </a:rPr>
              <a:t> </a:t>
            </a:r>
            <a:r>
              <a:rPr lang="en-GB" sz="1200" dirty="0">
                <a:solidFill>
                  <a:srgbClr val="569CD6"/>
                </a:solidFill>
                <a:highlight>
                  <a:srgbClr val="1E1E1E"/>
                </a:highlight>
                <a:latin typeface="Consolas" panose="020B0609020204030204" pitchFamily="49" charset="0"/>
              </a:rPr>
              <a:t>Class</a:t>
            </a:r>
            <a:endParaRPr lang="en-GB" sz="1200" dirty="0"/>
          </a:p>
        </p:txBody>
      </p:sp>
      <p:sp>
        <p:nvSpPr>
          <p:cNvPr id="5" name="Rectangle 4"/>
          <p:cNvSpPr/>
          <p:nvPr/>
        </p:nvSpPr>
        <p:spPr>
          <a:xfrm>
            <a:off x="6067687" y="0"/>
            <a:ext cx="5914516" cy="1200329"/>
          </a:xfrm>
          <a:prstGeom prst="rect">
            <a:avLst/>
          </a:prstGeom>
          <a:noFill/>
        </p:spPr>
        <p:txBody>
          <a:bodyPr wrap="square" lIns="91440" tIns="45720" rIns="91440" bIns="45720">
            <a:spAutoFit/>
          </a:bodyPr>
          <a:lstStyle/>
          <a:p>
            <a:pPr algn="ctr"/>
            <a:r>
              <a:rPr lang="en-US" sz="7200" b="1" dirty="0" smtClean="0">
                <a:ln w="10160">
                  <a:noFill/>
                  <a:prstDash val="solid"/>
                </a:ln>
                <a:solidFill>
                  <a:srgbClr val="00B050"/>
                </a:solidFill>
                <a:latin typeface="Agency FB" panose="020B0503020202020204" pitchFamily="34" charset="0"/>
              </a:rPr>
              <a:t>GOOD</a:t>
            </a:r>
            <a:endParaRPr lang="en-US" sz="7200" b="1" dirty="0">
              <a:ln w="10160">
                <a:noFill/>
                <a:prstDash val="solid"/>
              </a:ln>
              <a:solidFill>
                <a:srgbClr val="00B050"/>
              </a:solidFill>
              <a:latin typeface="Agency FB" panose="020B0503020202020204" pitchFamily="34" charset="0"/>
            </a:endParaRPr>
          </a:p>
        </p:txBody>
      </p:sp>
      <p:sp>
        <p:nvSpPr>
          <p:cNvPr id="6" name="Rectangle 5"/>
          <p:cNvSpPr/>
          <p:nvPr/>
        </p:nvSpPr>
        <p:spPr>
          <a:xfrm>
            <a:off x="5545777" y="983322"/>
            <a:ext cx="6436426" cy="1938992"/>
          </a:xfrm>
          <a:prstGeom prst="rect">
            <a:avLst/>
          </a:prstGeom>
          <a:noFill/>
        </p:spPr>
        <p:txBody>
          <a:bodyPr wrap="square" lIns="91440" tIns="45720" rIns="91440" bIns="45720">
            <a:spAutoFit/>
          </a:bodyPr>
          <a:lstStyle/>
          <a:p>
            <a:pPr algn="ctr"/>
            <a:r>
              <a:rPr lang="en-US" sz="4000" b="1" dirty="0" smtClean="0">
                <a:ln w="10160">
                  <a:noFill/>
                  <a:prstDash val="solid"/>
                </a:ln>
                <a:solidFill>
                  <a:srgbClr val="00B050"/>
                </a:solidFill>
                <a:latin typeface="Agency FB" panose="020B0503020202020204" pitchFamily="34" charset="0"/>
              </a:rPr>
              <a:t>This code is well explained so other programmers will know what code does and why.</a:t>
            </a:r>
          </a:p>
        </p:txBody>
      </p:sp>
    </p:spTree>
    <p:extLst>
      <p:ext uri="{BB962C8B-B14F-4D97-AF65-F5344CB8AC3E}">
        <p14:creationId xmlns:p14="http://schemas.microsoft.com/office/powerpoint/2010/main" val="264369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quot;No&quot; Symbol 13"/>
          <p:cNvSpPr/>
          <p:nvPr/>
        </p:nvSpPr>
        <p:spPr>
          <a:xfrm>
            <a:off x="1038430" y="1344500"/>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Donut 14"/>
          <p:cNvSpPr/>
          <p:nvPr/>
        </p:nvSpPr>
        <p:spPr>
          <a:xfrm>
            <a:off x="413657" y="724170"/>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2507338" y="470786"/>
            <a:ext cx="1632862" cy="1494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1</a:t>
            </a:r>
            <a:endParaRPr lang="en-GB" sz="6600" dirty="0"/>
          </a:p>
        </p:txBody>
      </p:sp>
      <p:sp>
        <p:nvSpPr>
          <p:cNvPr id="17" name="Oval 16"/>
          <p:cNvSpPr/>
          <p:nvPr/>
        </p:nvSpPr>
        <p:spPr>
          <a:xfrm>
            <a:off x="846774" y="4585953"/>
            <a:ext cx="1632862" cy="1494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4</a:t>
            </a:r>
            <a:endParaRPr lang="en-GB" sz="6600" dirty="0"/>
          </a:p>
        </p:txBody>
      </p:sp>
      <p:sp>
        <p:nvSpPr>
          <p:cNvPr id="18" name="Oval 17"/>
          <p:cNvSpPr/>
          <p:nvPr/>
        </p:nvSpPr>
        <p:spPr>
          <a:xfrm>
            <a:off x="4792678" y="2086291"/>
            <a:ext cx="1632862" cy="1494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2</a:t>
            </a:r>
            <a:endParaRPr lang="en-GB" sz="6600" dirty="0"/>
          </a:p>
        </p:txBody>
      </p:sp>
      <p:sp>
        <p:nvSpPr>
          <p:cNvPr id="19" name="Oval 18"/>
          <p:cNvSpPr/>
          <p:nvPr/>
        </p:nvSpPr>
        <p:spPr>
          <a:xfrm>
            <a:off x="4060877" y="4791624"/>
            <a:ext cx="1632862" cy="1494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3</a:t>
            </a:r>
            <a:endParaRPr lang="en-GB" sz="6600" dirty="0"/>
          </a:p>
        </p:txBody>
      </p:sp>
      <p:sp>
        <p:nvSpPr>
          <p:cNvPr id="13" name="Rectangle 12"/>
          <p:cNvSpPr/>
          <p:nvPr/>
        </p:nvSpPr>
        <p:spPr>
          <a:xfrm>
            <a:off x="5932557" y="1663500"/>
            <a:ext cx="6647543" cy="3477875"/>
          </a:xfrm>
          <a:prstGeom prst="rect">
            <a:avLst/>
          </a:prstGeom>
          <a:noFill/>
        </p:spPr>
        <p:txBody>
          <a:bodyPr wrap="square" lIns="91440" tIns="45720" rIns="91440" bIns="45720">
            <a:spAutoFit/>
          </a:bodyPr>
          <a:lstStyle/>
          <a:p>
            <a:pPr marL="914400" indent="-914400" algn="ctr">
              <a:buAutoNum type="arabicPeriod"/>
            </a:pP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Assessing Need</a:t>
            </a: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a:t>
            </a:r>
          </a:p>
          <a:p>
            <a:pPr marL="914400" indent="-914400" algn="ctr">
              <a:buAutoNum type="arabicPeriod"/>
            </a:pP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Design</a:t>
            </a:r>
          </a:p>
          <a:p>
            <a:pPr marL="914400" indent="-914400" algn="ctr">
              <a:buAutoNum type="arabicPeriod"/>
            </a:pP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Implementation</a:t>
            </a:r>
          </a:p>
          <a:p>
            <a:pPr marL="914400" indent="-914400" algn="ctr">
              <a:buAutoNum type="arabicPeriod"/>
            </a:pP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Testing</a:t>
            </a:r>
          </a:p>
          <a:p>
            <a:pPr marL="914400" indent="-914400" algn="ctr">
              <a:buAutoNum type="arabicPeriod"/>
            </a:pP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Maintenance</a:t>
            </a:r>
          </a:p>
        </p:txBody>
      </p:sp>
      <p:sp>
        <p:nvSpPr>
          <p:cNvPr id="21" name="Oval 20"/>
          <p:cNvSpPr/>
          <p:nvPr/>
        </p:nvSpPr>
        <p:spPr>
          <a:xfrm>
            <a:off x="137368" y="1907685"/>
            <a:ext cx="1632862" cy="14947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5</a:t>
            </a:r>
            <a:endParaRPr lang="en-GB" sz="6600" dirty="0"/>
          </a:p>
        </p:txBody>
      </p:sp>
    </p:spTree>
    <p:extLst>
      <p:ext uri="{BB962C8B-B14F-4D97-AF65-F5344CB8AC3E}">
        <p14:creationId xmlns:p14="http://schemas.microsoft.com/office/powerpoint/2010/main" val="18646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200"/>
            <a:ext cx="12511314" cy="7547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nip Diagonal Corner Rectangle 4"/>
          <p:cNvSpPr/>
          <p:nvPr/>
        </p:nvSpPr>
        <p:spPr>
          <a:xfrm>
            <a:off x="0" y="0"/>
            <a:ext cx="12192000" cy="6858000"/>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4002" y="842844"/>
            <a:ext cx="11938002" cy="5201424"/>
          </a:xfrm>
          <a:prstGeom prst="rect">
            <a:avLst/>
          </a:prstGeom>
          <a:noFill/>
        </p:spPr>
        <p:txBody>
          <a:bodyPr wrap="square" lIns="91440" tIns="45720" rIns="91440" bIns="45720">
            <a:spAutoFit/>
          </a:bodyPr>
          <a:lstStyle/>
          <a:p>
            <a:pPr algn="ctr"/>
            <a:r>
              <a:rPr lang="en-US" sz="16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Assessing Need</a:t>
            </a:r>
            <a:r>
              <a:rPr lang="en-US" sz="1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s</a:t>
            </a:r>
          </a:p>
        </p:txBody>
      </p:sp>
    </p:spTree>
    <p:extLst>
      <p:ext uri="{BB962C8B-B14F-4D97-AF65-F5344CB8AC3E}">
        <p14:creationId xmlns:p14="http://schemas.microsoft.com/office/powerpoint/2010/main" val="30431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1</a:t>
            </a:r>
            <a:endParaRPr lang="en-GB" sz="6600" dirty="0"/>
          </a:p>
        </p:txBody>
      </p:sp>
      <p:sp>
        <p:nvSpPr>
          <p:cNvPr id="7" name="Rectangle 6"/>
          <p:cNvSpPr/>
          <p:nvPr/>
        </p:nvSpPr>
        <p:spPr>
          <a:xfrm>
            <a:off x="2039255" y="-144127"/>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Assessing Need</a:t>
            </a:r>
            <a:r>
              <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s</a:t>
            </a:r>
          </a:p>
        </p:txBody>
      </p:sp>
      <p:sp>
        <p:nvSpPr>
          <p:cNvPr id="8" name="Rectangle 7"/>
          <p:cNvSpPr/>
          <p:nvPr/>
        </p:nvSpPr>
        <p:spPr>
          <a:xfrm>
            <a:off x="249382" y="1402195"/>
            <a:ext cx="11661569" cy="2308324"/>
          </a:xfrm>
          <a:prstGeom prst="rect">
            <a:avLst/>
          </a:prstGeom>
          <a:noFill/>
        </p:spPr>
        <p:txBody>
          <a:bodyPr wrap="square" lIns="91440" tIns="45720" rIns="91440" bIns="45720">
            <a:spAutoFit/>
          </a:bodyPr>
          <a:lstStyle/>
          <a:p>
            <a:pPr algn="ctr"/>
            <a:r>
              <a:rPr lang="en-US" sz="48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Before doing anything you will have to gather you will have to gather information about what your customer needs and want to put inside the application.</a:t>
            </a:r>
            <a:endParaRPr lang="en-US" sz="48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endParaRP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Oval 1"/>
          <p:cNvSpPr/>
          <p:nvPr/>
        </p:nvSpPr>
        <p:spPr>
          <a:xfrm>
            <a:off x="3815396" y="4118033"/>
            <a:ext cx="1242168" cy="118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Merge 2"/>
          <p:cNvSpPr/>
          <p:nvPr/>
        </p:nvSpPr>
        <p:spPr>
          <a:xfrm rot="10800000">
            <a:off x="3815396" y="4339565"/>
            <a:ext cx="1264727" cy="223256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76658" y="4069309"/>
            <a:ext cx="1242168" cy="1187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Merge 10"/>
          <p:cNvSpPr/>
          <p:nvPr/>
        </p:nvSpPr>
        <p:spPr>
          <a:xfrm rot="10800000">
            <a:off x="8054099" y="4339565"/>
            <a:ext cx="1264727" cy="2232561"/>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5572820" y="3856650"/>
            <a:ext cx="1816924" cy="965829"/>
          </a:xfrm>
          <a:prstGeom prst="wedgeRoundRectCallout">
            <a:avLst>
              <a:gd name="adj1" fmla="val -52859"/>
              <a:gd name="adj2" fmla="val 8955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ular Callout 12"/>
          <p:cNvSpPr/>
          <p:nvPr/>
        </p:nvSpPr>
        <p:spPr>
          <a:xfrm>
            <a:off x="5605801" y="5543034"/>
            <a:ext cx="1816924" cy="965829"/>
          </a:xfrm>
          <a:prstGeom prst="wedgeRoundRectCallout">
            <a:avLst>
              <a:gd name="adj1" fmla="val 71978"/>
              <a:gd name="adj2" fmla="val -5061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4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par>
                                <p:cTn id="11" presetID="53" presetClass="entr" presetSubtype="16" repeatCount="indefinite"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000" fill="hold"/>
                                        <p:tgtEl>
                                          <p:spTgt spid="12"/>
                                        </p:tgtEl>
                                        <p:attrNameLst>
                                          <p:attrName>ppt_w</p:attrName>
                                        </p:attrNameLst>
                                      </p:cBhvr>
                                      <p:tavLst>
                                        <p:tav tm="0">
                                          <p:val>
                                            <p:fltVal val="0"/>
                                          </p:val>
                                        </p:tav>
                                        <p:tav tm="100000">
                                          <p:val>
                                            <p:strVal val="#ppt_w"/>
                                          </p:val>
                                        </p:tav>
                                      </p:tavLst>
                                    </p:anim>
                                    <p:anim calcmode="lin" valueType="num">
                                      <p:cBhvr>
                                        <p:cTn id="14" dur="2000" fill="hold"/>
                                        <p:tgtEl>
                                          <p:spTgt spid="12"/>
                                        </p:tgtEl>
                                        <p:attrNameLst>
                                          <p:attrName>ppt_h</p:attrName>
                                        </p:attrNameLst>
                                      </p:cBhvr>
                                      <p:tavLst>
                                        <p:tav tm="0">
                                          <p:val>
                                            <p:fltVal val="0"/>
                                          </p:val>
                                        </p:tav>
                                        <p:tav tm="100000">
                                          <p:val>
                                            <p:strVal val="#ppt_h"/>
                                          </p:val>
                                        </p:tav>
                                      </p:tavLst>
                                    </p:anim>
                                    <p:animEffect transition="in" filter="fade">
                                      <p:cBhvr>
                                        <p:cTn id="15" dur="2000"/>
                                        <p:tgtEl>
                                          <p:spTgt spid="12"/>
                                        </p:tgtEl>
                                      </p:cBhvr>
                                    </p:animEffect>
                                  </p:childTnLst>
                                </p:cTn>
                              </p:par>
                              <p:par>
                                <p:cTn id="16" presetID="53" presetClass="entr" presetSubtype="16" repeatCount="indefinite" fill="hold" grpId="0" nodeType="with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p:val>
                                            <p:fltVal val="0"/>
                                          </p:val>
                                        </p:tav>
                                        <p:tav tm="100000">
                                          <p:val>
                                            <p:strVal val="#ppt_w"/>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Effect transition="in" filter="fade">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p:nvPr/>
        </p:nvSpPr>
        <p:spPr>
          <a:xfrm>
            <a:off x="-2910114" y="4703568"/>
            <a:ext cx="5820227" cy="5600636"/>
          </a:xfrm>
          <a:prstGeom prst="donut">
            <a:avLst>
              <a:gd name="adj" fmla="val 778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quot;No&quot; Symbol 4"/>
          <p:cNvSpPr/>
          <p:nvPr/>
        </p:nvSpPr>
        <p:spPr>
          <a:xfrm>
            <a:off x="-2285340" y="5323898"/>
            <a:ext cx="4570679" cy="4359976"/>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Oval 5"/>
          <p:cNvSpPr/>
          <p:nvPr/>
        </p:nvSpPr>
        <p:spPr>
          <a:xfrm>
            <a:off x="377367" y="4513943"/>
            <a:ext cx="2017490" cy="2058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t>1</a:t>
            </a:r>
            <a:endParaRPr lang="en-GB" sz="6600" dirty="0"/>
          </a:p>
        </p:txBody>
      </p:sp>
      <p:sp>
        <p:nvSpPr>
          <p:cNvPr id="7" name="Rectangle 6"/>
          <p:cNvSpPr/>
          <p:nvPr/>
        </p:nvSpPr>
        <p:spPr>
          <a:xfrm>
            <a:off x="2039255" y="-144127"/>
            <a:ext cx="9741698" cy="1569660"/>
          </a:xfrm>
          <a:prstGeom prst="rect">
            <a:avLst/>
          </a:prstGeom>
          <a:noFill/>
        </p:spPr>
        <p:txBody>
          <a:bodyPr wrap="square" lIns="91440" tIns="45720" rIns="91440" bIns="45720">
            <a:spAutoFit/>
          </a:bodyPr>
          <a:lstStyle/>
          <a:p>
            <a:pPr algn="ctr"/>
            <a:r>
              <a:rPr lang="en-US" sz="9600" b="1" cap="none" spc="0"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Assessing Need</a:t>
            </a:r>
            <a:r>
              <a:rPr lang="en-US" sz="9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s</a:t>
            </a:r>
          </a:p>
        </p:txBody>
      </p:sp>
      <p:sp>
        <p:nvSpPr>
          <p:cNvPr id="8" name="Rectangle 7"/>
          <p:cNvSpPr/>
          <p:nvPr/>
        </p:nvSpPr>
        <p:spPr>
          <a:xfrm>
            <a:off x="2268875" y="1308290"/>
            <a:ext cx="9923125" cy="5170646"/>
          </a:xfrm>
          <a:prstGeom prst="rect">
            <a:avLst/>
          </a:prstGeom>
          <a:noFill/>
        </p:spPr>
        <p:txBody>
          <a:bodyPr wrap="square" lIns="91440" tIns="45720" rIns="91440" bIns="45720">
            <a:spAutoFit/>
          </a:bodyPr>
          <a:lstStyle/>
          <a:p>
            <a:pPr algn="ctr"/>
            <a:r>
              <a:rPr lang="en-US" sz="6600" b="1" dirty="0" smtClean="0">
                <a:ln w="10160">
                  <a:noFill/>
                  <a:prstDash val="solid"/>
                </a:ln>
                <a:solidFill>
                  <a:schemeClr val="accent1"/>
                </a:solidFill>
                <a:effectLst>
                  <a:outerShdw blurRad="38100" dist="22860" dir="5400000" algn="tl" rotWithShape="0">
                    <a:srgbClr val="000000">
                      <a:alpha val="30000"/>
                    </a:srgbClr>
                  </a:outerShdw>
                </a:effectLst>
                <a:latin typeface="Agency FB" panose="020B0503020202020204" pitchFamily="34" charset="0"/>
              </a:rPr>
              <a:t>At this point you should get information such as whether your customer need application to require password, if application will need a database.</a:t>
            </a:r>
          </a:p>
        </p:txBody>
      </p:sp>
      <p:sp>
        <p:nvSpPr>
          <p:cNvPr id="9" name="&quot;No&quot; Symbol 8"/>
          <p:cNvSpPr/>
          <p:nvPr/>
        </p:nvSpPr>
        <p:spPr>
          <a:xfrm rot="4485495">
            <a:off x="-1423722" y="6572126"/>
            <a:ext cx="2809834" cy="1867931"/>
          </a:xfrm>
          <a:prstGeom prst="noSmoking">
            <a:avLst>
              <a:gd name="adj" fmla="val 711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1157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75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433</TotalTime>
  <Words>1559</Words>
  <Application>Microsoft Office PowerPoint</Application>
  <PresentationFormat>Widescreen</PresentationFormat>
  <Paragraphs>233</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Agency FB</vt:lpstr>
      <vt:lpstr>Arial</vt:lpstr>
      <vt:lpstr>Century Gothic</vt:lpstr>
      <vt:lpstr>Consolas</vt:lpstr>
      <vt:lpstr>Wingdings 3</vt:lpstr>
      <vt:lpstr>Ion</vt:lpstr>
      <vt:lpstr>System Development Lifecycle and Quality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COLLEGE SWINDON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Development Lifecycle and Quality Code</dc:title>
  <dc:creator>Sebastian Kaczmarczyk 222235</dc:creator>
  <cp:lastModifiedBy>Sebastian Kaczmarczyk 222235</cp:lastModifiedBy>
  <cp:revision>71</cp:revision>
  <dcterms:created xsi:type="dcterms:W3CDTF">2016-03-01T14:33:53Z</dcterms:created>
  <dcterms:modified xsi:type="dcterms:W3CDTF">2016-05-10T10:55:23Z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